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391" r:id="rId3"/>
    <p:sldId id="373" r:id="rId4"/>
    <p:sldId id="380" r:id="rId5"/>
    <p:sldId id="345" r:id="rId6"/>
    <p:sldId id="343" r:id="rId7"/>
    <p:sldId id="393" r:id="rId8"/>
    <p:sldId id="348" r:id="rId9"/>
    <p:sldId id="394" r:id="rId10"/>
    <p:sldId id="395" r:id="rId11"/>
    <p:sldId id="261" r:id="rId12"/>
    <p:sldId id="396" r:id="rId13"/>
    <p:sldId id="277" r:id="rId14"/>
    <p:sldId id="399" r:id="rId15"/>
    <p:sldId id="266" r:id="rId16"/>
    <p:sldId id="269" r:id="rId17"/>
    <p:sldId id="1679" r:id="rId18"/>
    <p:sldId id="387" r:id="rId19"/>
    <p:sldId id="354" r:id="rId20"/>
    <p:sldId id="1680" r:id="rId21"/>
    <p:sldId id="1685" r:id="rId22"/>
    <p:sldId id="352" r:id="rId23"/>
    <p:sldId id="1682" r:id="rId24"/>
    <p:sldId id="1684" r:id="rId25"/>
    <p:sldId id="378" r:id="rId26"/>
    <p:sldId id="379" r:id="rId27"/>
    <p:sldId id="16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9303A8-D089-2DDE-EC52-7841CB612F3F}" name="VUMBUKANI-LEPOLESA, BOKANG (GPGDED)" initials="VLB(" userId="S::bokang.vumbukani-lepolisa@gauteng.gov.za::cd285ded-415a-4338-9a2c-ab58336e10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78" autoAdjust="0"/>
    <p:restoredTop sz="92923" autoAdjust="0"/>
  </p:normalViewPr>
  <p:slideViewPr>
    <p:cSldViewPr snapToGrid="0" snapToObjects="1" showGuides="1">
      <p:cViewPr varScale="1">
        <p:scale>
          <a:sx n="58" d="100"/>
          <a:sy n="58" d="100"/>
        </p:scale>
        <p:origin x="904"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9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sz="1400" b="1">
                <a:solidFill>
                  <a:sysClr val="windowText" lastClr="000000"/>
                </a:solidFill>
              </a:rPr>
              <a:t>% of procurement spent by GPG Departments</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view3D>
      <c:rotX val="30"/>
      <c:rotY val="0"/>
      <c:depthPercent val="100"/>
      <c:rAngAx val="0"/>
      <c:perspective val="5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a:gsLst>
                  <a:gs pos="100000">
                    <a:schemeClr val="accent1">
                      <a:shade val="40000"/>
                      <a:lumMod val="60000"/>
                      <a:lumOff val="40000"/>
                    </a:schemeClr>
                  </a:gs>
                  <a:gs pos="0">
                    <a:schemeClr val="accent1">
                      <a:shade val="40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1-E01F-4DDA-A76A-B8CFB2753634}"/>
              </c:ext>
            </c:extLst>
          </c:dPt>
          <c:dPt>
            <c:idx val="1"/>
            <c:bubble3D val="0"/>
            <c:spPr>
              <a:gradFill>
                <a:gsLst>
                  <a:gs pos="100000">
                    <a:schemeClr val="accent1">
                      <a:shade val="51000"/>
                      <a:lumMod val="60000"/>
                      <a:lumOff val="40000"/>
                    </a:schemeClr>
                  </a:gs>
                  <a:gs pos="0">
                    <a:schemeClr val="accent1">
                      <a:shade val="51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3-E01F-4DDA-A76A-B8CFB2753634}"/>
              </c:ext>
            </c:extLst>
          </c:dPt>
          <c:dPt>
            <c:idx val="2"/>
            <c:bubble3D val="0"/>
            <c:spPr>
              <a:gradFill>
                <a:gsLst>
                  <a:gs pos="100000">
                    <a:schemeClr val="accent1">
                      <a:shade val="62000"/>
                      <a:lumMod val="60000"/>
                      <a:lumOff val="40000"/>
                    </a:schemeClr>
                  </a:gs>
                  <a:gs pos="0">
                    <a:schemeClr val="accent1">
                      <a:shade val="62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5-E01F-4DDA-A76A-B8CFB2753634}"/>
              </c:ext>
            </c:extLst>
          </c:dPt>
          <c:dPt>
            <c:idx val="3"/>
            <c:bubble3D val="0"/>
            <c:spPr>
              <a:gradFill>
                <a:gsLst>
                  <a:gs pos="100000">
                    <a:schemeClr val="accent1">
                      <a:shade val="73000"/>
                      <a:lumMod val="60000"/>
                      <a:lumOff val="40000"/>
                    </a:schemeClr>
                  </a:gs>
                  <a:gs pos="0">
                    <a:schemeClr val="accent1">
                      <a:shade val="73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7-E01F-4DDA-A76A-B8CFB2753634}"/>
              </c:ext>
            </c:extLst>
          </c:dPt>
          <c:dPt>
            <c:idx val="4"/>
            <c:bubble3D val="0"/>
            <c:spPr>
              <a:gradFill>
                <a:gsLst>
                  <a:gs pos="100000">
                    <a:schemeClr val="accent1">
                      <a:shade val="83000"/>
                      <a:lumMod val="60000"/>
                      <a:lumOff val="40000"/>
                    </a:schemeClr>
                  </a:gs>
                  <a:gs pos="0">
                    <a:schemeClr val="accent1">
                      <a:shade val="83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9-E01F-4DDA-A76A-B8CFB2753634}"/>
              </c:ext>
            </c:extLst>
          </c:dPt>
          <c:dPt>
            <c:idx val="5"/>
            <c:bubble3D val="0"/>
            <c:spPr>
              <a:gradFill>
                <a:gsLst>
                  <a:gs pos="100000">
                    <a:schemeClr val="accent1">
                      <a:shade val="94000"/>
                      <a:lumMod val="60000"/>
                      <a:lumOff val="40000"/>
                    </a:schemeClr>
                  </a:gs>
                  <a:gs pos="0">
                    <a:schemeClr val="accent1">
                      <a:shade val="94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B-E01F-4DDA-A76A-B8CFB2753634}"/>
              </c:ext>
            </c:extLst>
          </c:dPt>
          <c:dPt>
            <c:idx val="6"/>
            <c:bubble3D val="0"/>
            <c:spPr>
              <a:gradFill>
                <a:gsLst>
                  <a:gs pos="100000">
                    <a:schemeClr val="accent1">
                      <a:tint val="95000"/>
                      <a:lumMod val="60000"/>
                      <a:lumOff val="40000"/>
                    </a:schemeClr>
                  </a:gs>
                  <a:gs pos="0">
                    <a:schemeClr val="accent1">
                      <a:tint val="95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D-E01F-4DDA-A76A-B8CFB2753634}"/>
              </c:ext>
            </c:extLst>
          </c:dPt>
          <c:dPt>
            <c:idx val="7"/>
            <c:bubble3D val="0"/>
            <c:spPr>
              <a:gradFill>
                <a:gsLst>
                  <a:gs pos="100000">
                    <a:schemeClr val="accent1">
                      <a:tint val="84000"/>
                      <a:lumMod val="60000"/>
                      <a:lumOff val="40000"/>
                    </a:schemeClr>
                  </a:gs>
                  <a:gs pos="0">
                    <a:schemeClr val="accent1">
                      <a:tint val="84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F-E01F-4DDA-A76A-B8CFB2753634}"/>
              </c:ext>
            </c:extLst>
          </c:dPt>
          <c:dPt>
            <c:idx val="8"/>
            <c:bubble3D val="0"/>
            <c:spPr>
              <a:gradFill>
                <a:gsLst>
                  <a:gs pos="100000">
                    <a:schemeClr val="accent1">
                      <a:tint val="74000"/>
                      <a:lumMod val="60000"/>
                      <a:lumOff val="40000"/>
                    </a:schemeClr>
                  </a:gs>
                  <a:gs pos="0">
                    <a:schemeClr val="accent1">
                      <a:tint val="74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11-E01F-4DDA-A76A-B8CFB2753634}"/>
              </c:ext>
            </c:extLst>
          </c:dPt>
          <c:dPt>
            <c:idx val="9"/>
            <c:bubble3D val="0"/>
            <c:spPr>
              <a:gradFill>
                <a:gsLst>
                  <a:gs pos="100000">
                    <a:schemeClr val="accent1">
                      <a:tint val="63000"/>
                      <a:lumMod val="60000"/>
                      <a:lumOff val="40000"/>
                    </a:schemeClr>
                  </a:gs>
                  <a:gs pos="0">
                    <a:schemeClr val="accent1">
                      <a:tint val="63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13-E01F-4DDA-A76A-B8CFB2753634}"/>
              </c:ext>
            </c:extLst>
          </c:dPt>
          <c:dPt>
            <c:idx val="10"/>
            <c:bubble3D val="0"/>
            <c:spPr>
              <a:gradFill>
                <a:gsLst>
                  <a:gs pos="100000">
                    <a:schemeClr val="accent1">
                      <a:tint val="52000"/>
                      <a:lumMod val="60000"/>
                      <a:lumOff val="40000"/>
                    </a:schemeClr>
                  </a:gs>
                  <a:gs pos="0">
                    <a:schemeClr val="accent1">
                      <a:tint val="52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15-E01F-4DDA-A76A-B8CFB2753634}"/>
              </c:ext>
            </c:extLst>
          </c:dPt>
          <c:dPt>
            <c:idx val="11"/>
            <c:bubble3D val="0"/>
            <c:spPr>
              <a:gradFill>
                <a:gsLst>
                  <a:gs pos="100000">
                    <a:schemeClr val="accent1">
                      <a:tint val="41000"/>
                      <a:lumMod val="60000"/>
                      <a:lumOff val="40000"/>
                    </a:schemeClr>
                  </a:gs>
                  <a:gs pos="0">
                    <a:schemeClr val="accent1">
                      <a:tint val="41000"/>
                    </a:schemeClr>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17-E01F-4DDA-A76A-B8CFB275363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Sheet1!$B$4:$B$16</c:f>
              <c:strCache>
                <c:ptCount val="12"/>
                <c:pt idx="0">
                  <c:v>GDARD</c:v>
                </c:pt>
                <c:pt idx="1">
                  <c:v>DCS</c:v>
                </c:pt>
                <c:pt idx="2">
                  <c:v>eGov</c:v>
                </c:pt>
                <c:pt idx="3">
                  <c:v>GDED</c:v>
                </c:pt>
                <c:pt idx="4">
                  <c:v>DoE</c:v>
                </c:pt>
                <c:pt idx="5">
                  <c:v>GPT</c:v>
                </c:pt>
                <c:pt idx="6">
                  <c:v>DoH</c:v>
                </c:pt>
                <c:pt idx="7">
                  <c:v>DID</c:v>
                </c:pt>
                <c:pt idx="8">
                  <c:v>OoP</c:v>
                </c:pt>
                <c:pt idx="9">
                  <c:v>GDRT</c:v>
                </c:pt>
                <c:pt idx="10">
                  <c:v>DSD</c:v>
                </c:pt>
                <c:pt idx="11">
                  <c:v>Sports</c:v>
                </c:pt>
              </c:strCache>
            </c:strRef>
          </c:cat>
          <c:val>
            <c:numRef>
              <c:f>Sheet1!$C$4:$C$16</c:f>
              <c:numCache>
                <c:formatCode>General</c:formatCode>
                <c:ptCount val="12"/>
                <c:pt idx="0">
                  <c:v>0.26</c:v>
                </c:pt>
                <c:pt idx="1">
                  <c:v>0.13</c:v>
                </c:pt>
                <c:pt idx="2">
                  <c:v>0.1</c:v>
                </c:pt>
                <c:pt idx="3">
                  <c:v>0.9</c:v>
                </c:pt>
                <c:pt idx="4">
                  <c:v>2.9</c:v>
                </c:pt>
                <c:pt idx="5">
                  <c:v>0</c:v>
                </c:pt>
                <c:pt idx="6">
                  <c:v>41.5</c:v>
                </c:pt>
                <c:pt idx="7">
                  <c:v>0.8</c:v>
                </c:pt>
                <c:pt idx="8">
                  <c:v>0.3</c:v>
                </c:pt>
                <c:pt idx="9">
                  <c:v>1.3</c:v>
                </c:pt>
                <c:pt idx="10">
                  <c:v>51.3</c:v>
                </c:pt>
                <c:pt idx="11">
                  <c:v>0.5</c:v>
                </c:pt>
              </c:numCache>
            </c:numRef>
          </c:val>
          <c:extLst>
            <c:ext xmlns:c16="http://schemas.microsoft.com/office/drawing/2014/chart" uri="{C3380CC4-5D6E-409C-BE32-E72D297353CC}">
              <c16:uniqueId val="{00000018-E01F-4DDA-A76A-B8CFB2753634}"/>
            </c:ext>
          </c:extLst>
        </c:ser>
        <c:dLbls>
          <c:dLblPos val="bestFit"/>
          <c:showLegendKey val="0"/>
          <c:showVal val="1"/>
          <c:showCatName val="0"/>
          <c:showSerName val="0"/>
          <c:showPercent val="0"/>
          <c:showBubbleSize val="0"/>
          <c:showLeaderLines val="1"/>
        </c:dLbls>
      </c:pie3D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67">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9FE33-9E3B-4728-AAB9-93318C7242A4}" type="doc">
      <dgm:prSet loTypeId="urn:microsoft.com/office/officeart/2005/8/layout/radial6" loCatId="cycle" qsTypeId="urn:microsoft.com/office/officeart/2005/8/quickstyle/3d3" qsCatId="3D" csTypeId="urn:microsoft.com/office/officeart/2005/8/colors/colorful4" csCatId="colorful" phldr="1"/>
      <dgm:spPr/>
      <dgm:t>
        <a:bodyPr/>
        <a:lstStyle/>
        <a:p>
          <a:endParaRPr lang="en-ZA"/>
        </a:p>
      </dgm:t>
    </dgm:pt>
    <dgm:pt modelId="{FA3B5458-5841-41AB-9350-397D6F72CD2D}">
      <dgm:prSet phldrT="[Text]"/>
      <dgm:spPr/>
      <dgm:t>
        <a:bodyPr/>
        <a:lstStyle/>
        <a:p>
          <a:r>
            <a:rPr lang="en-US" b="1" dirty="0">
              <a:solidFill>
                <a:schemeClr val="tx1"/>
              </a:solidFill>
            </a:rPr>
            <a:t>Types of cooperatives</a:t>
          </a:r>
          <a:endParaRPr lang="en-ZA" b="1" dirty="0">
            <a:solidFill>
              <a:schemeClr val="tx1"/>
            </a:solidFill>
          </a:endParaRPr>
        </a:p>
      </dgm:t>
    </dgm:pt>
    <dgm:pt modelId="{7E9B02FA-E904-48A1-9CD7-8FF2A43C0EA1}" type="parTrans" cxnId="{D9CD0AD9-FE0F-45D1-8936-68FF3AD44293}">
      <dgm:prSet/>
      <dgm:spPr/>
      <dgm:t>
        <a:bodyPr/>
        <a:lstStyle/>
        <a:p>
          <a:endParaRPr lang="en-ZA"/>
        </a:p>
      </dgm:t>
    </dgm:pt>
    <dgm:pt modelId="{1E7210F0-B2ED-423E-9453-262DB967AAA4}" type="sibTrans" cxnId="{D9CD0AD9-FE0F-45D1-8936-68FF3AD44293}">
      <dgm:prSet/>
      <dgm:spPr/>
      <dgm:t>
        <a:bodyPr/>
        <a:lstStyle/>
        <a:p>
          <a:endParaRPr lang="en-ZA"/>
        </a:p>
      </dgm:t>
    </dgm:pt>
    <dgm:pt modelId="{FE1EB2A2-3A72-4600-8A94-1BBF95E33A35}">
      <dgm:prSet phldrT="[Text]" custT="1"/>
      <dgm:spPr/>
      <dgm:t>
        <a:bodyPr/>
        <a:lstStyle/>
        <a:p>
          <a:r>
            <a:rPr lang="en-ZA" sz="1400" b="1" dirty="0">
              <a:solidFill>
                <a:schemeClr val="tx1"/>
              </a:solidFill>
            </a:rPr>
            <a:t>Primary</a:t>
          </a:r>
        </a:p>
      </dgm:t>
    </dgm:pt>
    <dgm:pt modelId="{9145D483-B3AC-406D-9CC7-FE92E6BDA0EB}" type="parTrans" cxnId="{E9099970-4371-4A4F-8D26-47BD2D1A8B44}">
      <dgm:prSet/>
      <dgm:spPr/>
      <dgm:t>
        <a:bodyPr/>
        <a:lstStyle/>
        <a:p>
          <a:endParaRPr lang="en-ZA"/>
        </a:p>
      </dgm:t>
    </dgm:pt>
    <dgm:pt modelId="{7FD98FE6-829A-4BC6-8BFB-9BB1A6959886}" type="sibTrans" cxnId="{E9099970-4371-4A4F-8D26-47BD2D1A8B44}">
      <dgm:prSet/>
      <dgm:spPr/>
      <dgm:t>
        <a:bodyPr/>
        <a:lstStyle/>
        <a:p>
          <a:endParaRPr lang="en-ZA"/>
        </a:p>
      </dgm:t>
    </dgm:pt>
    <dgm:pt modelId="{1142B305-3A2A-4EE5-B631-7F39EAD82670}">
      <dgm:prSet phldrT="[Text]" custT="1"/>
      <dgm:spPr/>
      <dgm:t>
        <a:bodyPr/>
        <a:lstStyle/>
        <a:p>
          <a:r>
            <a:rPr lang="en-ZA" sz="1400" b="1" dirty="0">
              <a:solidFill>
                <a:schemeClr val="tx1"/>
              </a:solidFill>
            </a:rPr>
            <a:t>Secondary </a:t>
          </a:r>
        </a:p>
      </dgm:t>
    </dgm:pt>
    <dgm:pt modelId="{2DE28B5C-19FC-4D28-BBAA-3A92A731FA43}" type="parTrans" cxnId="{83EFA2CF-100F-4C72-AB62-359F48D3EDB8}">
      <dgm:prSet/>
      <dgm:spPr/>
      <dgm:t>
        <a:bodyPr/>
        <a:lstStyle/>
        <a:p>
          <a:endParaRPr lang="en-ZA"/>
        </a:p>
      </dgm:t>
    </dgm:pt>
    <dgm:pt modelId="{93145994-CDB0-46B2-8283-12F85EB8C1E9}" type="sibTrans" cxnId="{83EFA2CF-100F-4C72-AB62-359F48D3EDB8}">
      <dgm:prSet/>
      <dgm:spPr/>
      <dgm:t>
        <a:bodyPr/>
        <a:lstStyle/>
        <a:p>
          <a:endParaRPr lang="en-ZA"/>
        </a:p>
      </dgm:t>
    </dgm:pt>
    <dgm:pt modelId="{0FF98774-7E7A-4D1D-9965-E8E47176FF7B}">
      <dgm:prSet phldrT="[Text]"/>
      <dgm:spPr/>
      <dgm:t>
        <a:bodyPr/>
        <a:lstStyle/>
        <a:p>
          <a:r>
            <a:rPr lang="en-ZA" b="1" dirty="0">
              <a:solidFill>
                <a:schemeClr val="tx1"/>
              </a:solidFill>
            </a:rPr>
            <a:t>Tertiary</a:t>
          </a:r>
          <a:r>
            <a:rPr lang="en-ZA" dirty="0"/>
            <a:t> </a:t>
          </a:r>
        </a:p>
      </dgm:t>
    </dgm:pt>
    <dgm:pt modelId="{2FE5C18E-CA17-450C-BB27-4668563BE8C1}" type="parTrans" cxnId="{21B44224-538E-48C8-94BC-384765917935}">
      <dgm:prSet/>
      <dgm:spPr/>
      <dgm:t>
        <a:bodyPr/>
        <a:lstStyle/>
        <a:p>
          <a:endParaRPr lang="en-ZA"/>
        </a:p>
      </dgm:t>
    </dgm:pt>
    <dgm:pt modelId="{EFE2D232-D662-4BF9-82C6-37920FBB1818}" type="sibTrans" cxnId="{21B44224-538E-48C8-94BC-384765917935}">
      <dgm:prSet/>
      <dgm:spPr/>
      <dgm:t>
        <a:bodyPr/>
        <a:lstStyle/>
        <a:p>
          <a:endParaRPr lang="en-ZA"/>
        </a:p>
      </dgm:t>
    </dgm:pt>
    <dgm:pt modelId="{0114FD4B-A3DE-4610-B09C-DC371626754F}">
      <dgm:prSet phldrT="[Text]"/>
      <dgm:spPr/>
      <dgm:t>
        <a:bodyPr/>
        <a:lstStyle/>
        <a:p>
          <a:r>
            <a:rPr lang="en-ZA" b="1" dirty="0">
              <a:solidFill>
                <a:schemeClr val="tx1"/>
              </a:solidFill>
            </a:rPr>
            <a:t>Housing co-operative</a:t>
          </a:r>
          <a:r>
            <a:rPr lang="en-ZA" b="1" baseline="0" dirty="0">
              <a:solidFill>
                <a:schemeClr val="tx1"/>
              </a:solidFill>
            </a:rPr>
            <a:t> </a:t>
          </a:r>
          <a:endParaRPr lang="en-ZA" b="1" dirty="0">
            <a:solidFill>
              <a:schemeClr val="tx1"/>
            </a:solidFill>
          </a:endParaRPr>
        </a:p>
      </dgm:t>
    </dgm:pt>
    <dgm:pt modelId="{472D495C-B525-4A4F-89C7-7EC3119672A9}" type="parTrans" cxnId="{55EC9CFC-DB52-4993-B541-D2C1D44C16EA}">
      <dgm:prSet/>
      <dgm:spPr/>
      <dgm:t>
        <a:bodyPr/>
        <a:lstStyle/>
        <a:p>
          <a:endParaRPr lang="en-ZA"/>
        </a:p>
      </dgm:t>
    </dgm:pt>
    <dgm:pt modelId="{3820F9F0-4FD5-4A8F-BE15-31EBC439C45C}" type="sibTrans" cxnId="{55EC9CFC-DB52-4993-B541-D2C1D44C16EA}">
      <dgm:prSet/>
      <dgm:spPr/>
      <dgm:t>
        <a:bodyPr/>
        <a:lstStyle/>
        <a:p>
          <a:endParaRPr lang="en-ZA"/>
        </a:p>
      </dgm:t>
    </dgm:pt>
    <dgm:pt modelId="{E27EA079-E4EC-4224-9D0C-0EC7B85C2244}" type="pres">
      <dgm:prSet presAssocID="{E869FE33-9E3B-4728-AAB9-93318C7242A4}" presName="Name0" presStyleCnt="0">
        <dgm:presLayoutVars>
          <dgm:chMax val="1"/>
          <dgm:dir/>
          <dgm:animLvl val="ctr"/>
          <dgm:resizeHandles val="exact"/>
        </dgm:presLayoutVars>
      </dgm:prSet>
      <dgm:spPr/>
    </dgm:pt>
    <dgm:pt modelId="{5F233028-A476-45AA-93C5-88CEA6152FC1}" type="pres">
      <dgm:prSet presAssocID="{FA3B5458-5841-41AB-9350-397D6F72CD2D}" presName="centerShape" presStyleLbl="node0" presStyleIdx="0" presStyleCnt="1" custScaleX="92670" custLinFactNeighborX="-8155" custLinFactNeighborY="-2541"/>
      <dgm:spPr/>
    </dgm:pt>
    <dgm:pt modelId="{243C5E99-C2BD-4E0B-BBA7-A554F737A9F3}" type="pres">
      <dgm:prSet presAssocID="{FE1EB2A2-3A72-4600-8A94-1BBF95E33A35}" presName="node" presStyleLbl="node1" presStyleIdx="0" presStyleCnt="4" custScaleX="139964" custRadScaleRad="100130">
        <dgm:presLayoutVars>
          <dgm:bulletEnabled val="1"/>
        </dgm:presLayoutVars>
      </dgm:prSet>
      <dgm:spPr/>
    </dgm:pt>
    <dgm:pt modelId="{D6922F29-82B3-46E6-972C-C4360040CFE8}" type="pres">
      <dgm:prSet presAssocID="{FE1EB2A2-3A72-4600-8A94-1BBF95E33A35}" presName="dummy" presStyleCnt="0"/>
      <dgm:spPr/>
    </dgm:pt>
    <dgm:pt modelId="{2194699B-D7C6-4016-A0B8-F89D79AAB317}" type="pres">
      <dgm:prSet presAssocID="{7FD98FE6-829A-4BC6-8BFB-9BB1A6959886}" presName="sibTrans" presStyleLbl="sibTrans2D1" presStyleIdx="0" presStyleCnt="4"/>
      <dgm:spPr/>
    </dgm:pt>
    <dgm:pt modelId="{66FEE92E-D3EC-42F4-A385-23C6B6048CC0}" type="pres">
      <dgm:prSet presAssocID="{1142B305-3A2A-4EE5-B631-7F39EAD82670}" presName="node" presStyleLbl="node1" presStyleIdx="1" presStyleCnt="4" custScaleX="154814" custScaleY="119065" custRadScaleRad="95048" custRadScaleInc="6738">
        <dgm:presLayoutVars>
          <dgm:bulletEnabled val="1"/>
        </dgm:presLayoutVars>
      </dgm:prSet>
      <dgm:spPr/>
    </dgm:pt>
    <dgm:pt modelId="{A1E68322-307C-46EA-918E-66D0FDBD323A}" type="pres">
      <dgm:prSet presAssocID="{1142B305-3A2A-4EE5-B631-7F39EAD82670}" presName="dummy" presStyleCnt="0"/>
      <dgm:spPr/>
    </dgm:pt>
    <dgm:pt modelId="{219CD00A-0D06-4DF4-B89A-C14A732B88F5}" type="pres">
      <dgm:prSet presAssocID="{93145994-CDB0-46B2-8283-12F85EB8C1E9}" presName="sibTrans" presStyleLbl="sibTrans2D1" presStyleIdx="1" presStyleCnt="4" custLinFactNeighborY="-2620"/>
      <dgm:spPr/>
    </dgm:pt>
    <dgm:pt modelId="{CE34F048-CFD8-4135-B9E1-9E69BA8A3945}" type="pres">
      <dgm:prSet presAssocID="{0FF98774-7E7A-4D1D-9965-E8E47176FF7B}" presName="node" presStyleLbl="node1" presStyleIdx="2" presStyleCnt="4" custScaleX="128649">
        <dgm:presLayoutVars>
          <dgm:bulletEnabled val="1"/>
        </dgm:presLayoutVars>
      </dgm:prSet>
      <dgm:spPr/>
    </dgm:pt>
    <dgm:pt modelId="{DF938B33-75D9-4E5E-B2A8-E049A6B0D74D}" type="pres">
      <dgm:prSet presAssocID="{0FF98774-7E7A-4D1D-9965-E8E47176FF7B}" presName="dummy" presStyleCnt="0"/>
      <dgm:spPr/>
    </dgm:pt>
    <dgm:pt modelId="{1CB17520-9577-4238-8BED-A55DC67EAD50}" type="pres">
      <dgm:prSet presAssocID="{EFE2D232-D662-4BF9-82C6-37920FBB1818}" presName="sibTrans" presStyleLbl="sibTrans2D1" presStyleIdx="2" presStyleCnt="4" custLinFactNeighborX="-4818" custLinFactNeighborY="-320"/>
      <dgm:spPr/>
    </dgm:pt>
    <dgm:pt modelId="{93F85CC0-03A8-445F-A566-DD0B3550B2DC}" type="pres">
      <dgm:prSet presAssocID="{0114FD4B-A3DE-4610-B09C-DC371626754F}" presName="node" presStyleLbl="node1" presStyleIdx="3" presStyleCnt="4">
        <dgm:presLayoutVars>
          <dgm:bulletEnabled val="1"/>
        </dgm:presLayoutVars>
      </dgm:prSet>
      <dgm:spPr/>
    </dgm:pt>
    <dgm:pt modelId="{8C2F03C9-F846-4E4C-B4A9-6F1DFB1BC0A6}" type="pres">
      <dgm:prSet presAssocID="{0114FD4B-A3DE-4610-B09C-DC371626754F}" presName="dummy" presStyleCnt="0"/>
      <dgm:spPr/>
    </dgm:pt>
    <dgm:pt modelId="{08F25C8E-C205-4B13-BFED-7D67A830EB11}" type="pres">
      <dgm:prSet presAssocID="{3820F9F0-4FD5-4A8F-BE15-31EBC439C45C}" presName="sibTrans" presStyleLbl="sibTrans2D1" presStyleIdx="3" presStyleCnt="4" custLinFactNeighborX="-8088" custLinFactNeighborY="-305"/>
      <dgm:spPr/>
    </dgm:pt>
  </dgm:ptLst>
  <dgm:cxnLst>
    <dgm:cxn modelId="{9FF6BD06-B55C-4E4F-9A93-7BED5CF147D8}" type="presOf" srcId="{0114FD4B-A3DE-4610-B09C-DC371626754F}" destId="{93F85CC0-03A8-445F-A566-DD0B3550B2DC}" srcOrd="0" destOrd="0" presId="urn:microsoft.com/office/officeart/2005/8/layout/radial6"/>
    <dgm:cxn modelId="{3007800A-58C8-4231-9F3B-7D19A97817D3}" type="presOf" srcId="{3820F9F0-4FD5-4A8F-BE15-31EBC439C45C}" destId="{08F25C8E-C205-4B13-BFED-7D67A830EB11}" srcOrd="0" destOrd="0" presId="urn:microsoft.com/office/officeart/2005/8/layout/radial6"/>
    <dgm:cxn modelId="{25A7D50F-2BD1-4FB5-B5A7-CE88B4EAF2AD}" type="presOf" srcId="{7FD98FE6-829A-4BC6-8BFB-9BB1A6959886}" destId="{2194699B-D7C6-4016-A0B8-F89D79AAB317}" srcOrd="0" destOrd="0" presId="urn:microsoft.com/office/officeart/2005/8/layout/radial6"/>
    <dgm:cxn modelId="{7115F712-6FE7-40F4-95E0-3B98EFCD34E5}" type="presOf" srcId="{EFE2D232-D662-4BF9-82C6-37920FBB1818}" destId="{1CB17520-9577-4238-8BED-A55DC67EAD50}" srcOrd="0" destOrd="0" presId="urn:microsoft.com/office/officeart/2005/8/layout/radial6"/>
    <dgm:cxn modelId="{5F08EB1A-80E9-4BF3-A33E-B88D749C2AD5}" type="presOf" srcId="{0FF98774-7E7A-4D1D-9965-E8E47176FF7B}" destId="{CE34F048-CFD8-4135-B9E1-9E69BA8A3945}" srcOrd="0" destOrd="0" presId="urn:microsoft.com/office/officeart/2005/8/layout/radial6"/>
    <dgm:cxn modelId="{21B44224-538E-48C8-94BC-384765917935}" srcId="{FA3B5458-5841-41AB-9350-397D6F72CD2D}" destId="{0FF98774-7E7A-4D1D-9965-E8E47176FF7B}" srcOrd="2" destOrd="0" parTransId="{2FE5C18E-CA17-450C-BB27-4668563BE8C1}" sibTransId="{EFE2D232-D662-4BF9-82C6-37920FBB1818}"/>
    <dgm:cxn modelId="{E46CE03C-5CA8-49CB-9789-38842F140A7D}" type="presOf" srcId="{FE1EB2A2-3A72-4600-8A94-1BBF95E33A35}" destId="{243C5E99-C2BD-4E0B-BBA7-A554F737A9F3}" srcOrd="0" destOrd="0" presId="urn:microsoft.com/office/officeart/2005/8/layout/radial6"/>
    <dgm:cxn modelId="{8210725B-4EB9-423C-B906-644DCCAB8A9E}" type="presOf" srcId="{FA3B5458-5841-41AB-9350-397D6F72CD2D}" destId="{5F233028-A476-45AA-93C5-88CEA6152FC1}" srcOrd="0" destOrd="0" presId="urn:microsoft.com/office/officeart/2005/8/layout/radial6"/>
    <dgm:cxn modelId="{E9099970-4371-4A4F-8D26-47BD2D1A8B44}" srcId="{FA3B5458-5841-41AB-9350-397D6F72CD2D}" destId="{FE1EB2A2-3A72-4600-8A94-1BBF95E33A35}" srcOrd="0" destOrd="0" parTransId="{9145D483-B3AC-406D-9CC7-FE92E6BDA0EB}" sibTransId="{7FD98FE6-829A-4BC6-8BFB-9BB1A6959886}"/>
    <dgm:cxn modelId="{8B392B57-8421-41A6-A2D7-82FCAA6D0313}" type="presOf" srcId="{93145994-CDB0-46B2-8283-12F85EB8C1E9}" destId="{219CD00A-0D06-4DF4-B89A-C14A732B88F5}" srcOrd="0" destOrd="0" presId="urn:microsoft.com/office/officeart/2005/8/layout/radial6"/>
    <dgm:cxn modelId="{83EFA2CF-100F-4C72-AB62-359F48D3EDB8}" srcId="{FA3B5458-5841-41AB-9350-397D6F72CD2D}" destId="{1142B305-3A2A-4EE5-B631-7F39EAD82670}" srcOrd="1" destOrd="0" parTransId="{2DE28B5C-19FC-4D28-BBAA-3A92A731FA43}" sibTransId="{93145994-CDB0-46B2-8283-12F85EB8C1E9}"/>
    <dgm:cxn modelId="{D9CD0AD9-FE0F-45D1-8936-68FF3AD44293}" srcId="{E869FE33-9E3B-4728-AAB9-93318C7242A4}" destId="{FA3B5458-5841-41AB-9350-397D6F72CD2D}" srcOrd="0" destOrd="0" parTransId="{7E9B02FA-E904-48A1-9CD7-8FF2A43C0EA1}" sibTransId="{1E7210F0-B2ED-423E-9453-262DB967AAA4}"/>
    <dgm:cxn modelId="{30488CEE-FA57-42CE-AF9A-AFF9B212EC9D}" type="presOf" srcId="{E869FE33-9E3B-4728-AAB9-93318C7242A4}" destId="{E27EA079-E4EC-4224-9D0C-0EC7B85C2244}" srcOrd="0" destOrd="0" presId="urn:microsoft.com/office/officeart/2005/8/layout/radial6"/>
    <dgm:cxn modelId="{55EC9CFC-DB52-4993-B541-D2C1D44C16EA}" srcId="{FA3B5458-5841-41AB-9350-397D6F72CD2D}" destId="{0114FD4B-A3DE-4610-B09C-DC371626754F}" srcOrd="3" destOrd="0" parTransId="{472D495C-B525-4A4F-89C7-7EC3119672A9}" sibTransId="{3820F9F0-4FD5-4A8F-BE15-31EBC439C45C}"/>
    <dgm:cxn modelId="{52BCAAFC-61E3-4B36-AF90-85AB3C6DE381}" type="presOf" srcId="{1142B305-3A2A-4EE5-B631-7F39EAD82670}" destId="{66FEE92E-D3EC-42F4-A385-23C6B6048CC0}" srcOrd="0" destOrd="0" presId="urn:microsoft.com/office/officeart/2005/8/layout/radial6"/>
    <dgm:cxn modelId="{73356465-FE1A-44C4-B713-76413F237770}" type="presParOf" srcId="{E27EA079-E4EC-4224-9D0C-0EC7B85C2244}" destId="{5F233028-A476-45AA-93C5-88CEA6152FC1}" srcOrd="0" destOrd="0" presId="urn:microsoft.com/office/officeart/2005/8/layout/radial6"/>
    <dgm:cxn modelId="{80A5166E-A793-4F98-8AF6-39889DE60C71}" type="presParOf" srcId="{E27EA079-E4EC-4224-9D0C-0EC7B85C2244}" destId="{243C5E99-C2BD-4E0B-BBA7-A554F737A9F3}" srcOrd="1" destOrd="0" presId="urn:microsoft.com/office/officeart/2005/8/layout/radial6"/>
    <dgm:cxn modelId="{2B95D3B7-2842-4628-A7D6-40969A856ED9}" type="presParOf" srcId="{E27EA079-E4EC-4224-9D0C-0EC7B85C2244}" destId="{D6922F29-82B3-46E6-972C-C4360040CFE8}" srcOrd="2" destOrd="0" presId="urn:microsoft.com/office/officeart/2005/8/layout/radial6"/>
    <dgm:cxn modelId="{E5D3C0D0-A76A-4A42-B745-333FC08E3A13}" type="presParOf" srcId="{E27EA079-E4EC-4224-9D0C-0EC7B85C2244}" destId="{2194699B-D7C6-4016-A0B8-F89D79AAB317}" srcOrd="3" destOrd="0" presId="urn:microsoft.com/office/officeart/2005/8/layout/radial6"/>
    <dgm:cxn modelId="{BA66DFB9-0EE8-462E-8868-60A48EECAF26}" type="presParOf" srcId="{E27EA079-E4EC-4224-9D0C-0EC7B85C2244}" destId="{66FEE92E-D3EC-42F4-A385-23C6B6048CC0}" srcOrd="4" destOrd="0" presId="urn:microsoft.com/office/officeart/2005/8/layout/radial6"/>
    <dgm:cxn modelId="{3955F44C-FC6D-4076-AE18-AD4515D2CFA4}" type="presParOf" srcId="{E27EA079-E4EC-4224-9D0C-0EC7B85C2244}" destId="{A1E68322-307C-46EA-918E-66D0FDBD323A}" srcOrd="5" destOrd="0" presId="urn:microsoft.com/office/officeart/2005/8/layout/radial6"/>
    <dgm:cxn modelId="{C8508161-9B8A-4968-98DB-991E85C6C12C}" type="presParOf" srcId="{E27EA079-E4EC-4224-9D0C-0EC7B85C2244}" destId="{219CD00A-0D06-4DF4-B89A-C14A732B88F5}" srcOrd="6" destOrd="0" presId="urn:microsoft.com/office/officeart/2005/8/layout/radial6"/>
    <dgm:cxn modelId="{4A41ECF7-7DBC-40E8-8C39-491635AB9E57}" type="presParOf" srcId="{E27EA079-E4EC-4224-9D0C-0EC7B85C2244}" destId="{CE34F048-CFD8-4135-B9E1-9E69BA8A3945}" srcOrd="7" destOrd="0" presId="urn:microsoft.com/office/officeart/2005/8/layout/radial6"/>
    <dgm:cxn modelId="{9B40B298-DB7E-45AE-A48A-D98DB16436C7}" type="presParOf" srcId="{E27EA079-E4EC-4224-9D0C-0EC7B85C2244}" destId="{DF938B33-75D9-4E5E-B2A8-E049A6B0D74D}" srcOrd="8" destOrd="0" presId="urn:microsoft.com/office/officeart/2005/8/layout/radial6"/>
    <dgm:cxn modelId="{DF56BCBD-392E-4EDA-B67A-53D77C4DA939}" type="presParOf" srcId="{E27EA079-E4EC-4224-9D0C-0EC7B85C2244}" destId="{1CB17520-9577-4238-8BED-A55DC67EAD50}" srcOrd="9" destOrd="0" presId="urn:microsoft.com/office/officeart/2005/8/layout/radial6"/>
    <dgm:cxn modelId="{75D3AD08-4D70-4229-A0FE-F555E486E082}" type="presParOf" srcId="{E27EA079-E4EC-4224-9D0C-0EC7B85C2244}" destId="{93F85CC0-03A8-445F-A566-DD0B3550B2DC}" srcOrd="10" destOrd="0" presId="urn:microsoft.com/office/officeart/2005/8/layout/radial6"/>
    <dgm:cxn modelId="{CB9AA86E-B16A-46B7-90EE-D637C1BFB4B7}" type="presParOf" srcId="{E27EA079-E4EC-4224-9D0C-0EC7B85C2244}" destId="{8C2F03C9-F846-4E4C-B4A9-6F1DFB1BC0A6}" srcOrd="11" destOrd="0" presId="urn:microsoft.com/office/officeart/2005/8/layout/radial6"/>
    <dgm:cxn modelId="{4AC6EC07-5B5F-4E87-8572-6BE875A4199B}" type="presParOf" srcId="{E27EA079-E4EC-4224-9D0C-0EC7B85C2244}" destId="{08F25C8E-C205-4B13-BFED-7D67A830EB11}"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A52058-2792-2545-A19D-9E0E62A08B61}" type="doc">
      <dgm:prSet loTypeId="urn:microsoft.com/office/officeart/2005/8/layout/process1" loCatId="" qsTypeId="urn:microsoft.com/office/officeart/2005/8/quickstyle/3d1" qsCatId="3D" csTypeId="urn:microsoft.com/office/officeart/2005/8/colors/accent1_2" csCatId="accent1" phldr="1"/>
      <dgm:spPr/>
    </dgm:pt>
    <dgm:pt modelId="{AFC23FFA-FEF1-FD41-94C7-326A408882AF}">
      <dgm:prSet phldrT="[Text]"/>
      <dgm:spPr/>
      <dgm:t>
        <a:bodyPr/>
        <a:lstStyle/>
        <a:p>
          <a:r>
            <a:rPr lang="en-GB" dirty="0"/>
            <a:t>International benchmarking</a:t>
          </a:r>
        </a:p>
      </dgm:t>
    </dgm:pt>
    <dgm:pt modelId="{9206B0A6-4CB5-4747-8EEC-4AF37E4227DB}" type="parTrans" cxnId="{B6831F3A-3094-4842-9BE3-08D2606FD0CD}">
      <dgm:prSet/>
      <dgm:spPr/>
      <dgm:t>
        <a:bodyPr/>
        <a:lstStyle/>
        <a:p>
          <a:endParaRPr lang="en-GB"/>
        </a:p>
      </dgm:t>
    </dgm:pt>
    <dgm:pt modelId="{61AE1853-1132-AA4C-8EC0-262F0B2C35C2}" type="sibTrans" cxnId="{B6831F3A-3094-4842-9BE3-08D2606FD0CD}">
      <dgm:prSet/>
      <dgm:spPr/>
      <dgm:t>
        <a:bodyPr/>
        <a:lstStyle/>
        <a:p>
          <a:endParaRPr lang="en-GB"/>
        </a:p>
      </dgm:t>
    </dgm:pt>
    <dgm:pt modelId="{3C236C02-E627-8643-9C9D-A21FC3F7A775}">
      <dgm:prSet phldrT="[Text]"/>
      <dgm:spPr/>
      <dgm:t>
        <a:bodyPr/>
        <a:lstStyle/>
        <a:p>
          <a:r>
            <a:rPr lang="en-GB" dirty="0"/>
            <a:t>Desktop analytics</a:t>
          </a:r>
        </a:p>
        <a:p>
          <a:r>
            <a:rPr lang="en-GB" dirty="0"/>
            <a:t>(Procurement from the central database, ….)</a:t>
          </a:r>
        </a:p>
      </dgm:t>
    </dgm:pt>
    <dgm:pt modelId="{CDDB3990-7B3D-534D-852E-4481A6E3C2AF}" type="parTrans" cxnId="{AEA00327-1B3F-194E-AB8B-9E85CD262806}">
      <dgm:prSet/>
      <dgm:spPr/>
      <dgm:t>
        <a:bodyPr/>
        <a:lstStyle/>
        <a:p>
          <a:endParaRPr lang="en-GB"/>
        </a:p>
      </dgm:t>
    </dgm:pt>
    <dgm:pt modelId="{0B15B147-17F0-C74B-9185-E839B04042AE}" type="sibTrans" cxnId="{AEA00327-1B3F-194E-AB8B-9E85CD262806}">
      <dgm:prSet/>
      <dgm:spPr/>
      <dgm:t>
        <a:bodyPr/>
        <a:lstStyle/>
        <a:p>
          <a:endParaRPr lang="en-GB"/>
        </a:p>
      </dgm:t>
    </dgm:pt>
    <dgm:pt modelId="{80714749-1A37-DD42-8457-03E98820BA60}">
      <dgm:prSet phldrT="[Text]"/>
      <dgm:spPr/>
      <dgm:t>
        <a:bodyPr/>
        <a:lstStyle/>
        <a:p>
          <a:r>
            <a:rPr lang="en-GB" dirty="0"/>
            <a:t>Interviews with implementers</a:t>
          </a:r>
        </a:p>
      </dgm:t>
    </dgm:pt>
    <dgm:pt modelId="{CA893B8E-065D-9D47-984B-570D52D9DC8A}" type="parTrans" cxnId="{4EEEA822-3BFA-BE4B-AF23-D9FFBDB8C81E}">
      <dgm:prSet/>
      <dgm:spPr/>
      <dgm:t>
        <a:bodyPr/>
        <a:lstStyle/>
        <a:p>
          <a:endParaRPr lang="en-GB"/>
        </a:p>
      </dgm:t>
    </dgm:pt>
    <dgm:pt modelId="{80B13691-9EEA-0646-ADCF-E73F92C2D7F0}" type="sibTrans" cxnId="{4EEEA822-3BFA-BE4B-AF23-D9FFBDB8C81E}">
      <dgm:prSet/>
      <dgm:spPr/>
      <dgm:t>
        <a:bodyPr/>
        <a:lstStyle/>
        <a:p>
          <a:endParaRPr lang="en-GB"/>
        </a:p>
      </dgm:t>
    </dgm:pt>
    <dgm:pt modelId="{AE36AC8F-284A-4DB7-A2A7-CE977AFAC4AA}">
      <dgm:prSet phldrT="[Text]"/>
      <dgm:spPr/>
      <dgm:t>
        <a:bodyPr/>
        <a:lstStyle/>
        <a:p>
          <a:r>
            <a:rPr lang="en-GB" dirty="0"/>
            <a:t>Stakeholder Consultations</a:t>
          </a:r>
        </a:p>
      </dgm:t>
    </dgm:pt>
    <dgm:pt modelId="{464F1531-0E2D-4055-B417-8D5F0AA5D2BC}" type="parTrans" cxnId="{E5796B72-97EF-4178-94A7-D6F9904388BF}">
      <dgm:prSet/>
      <dgm:spPr/>
      <dgm:t>
        <a:bodyPr/>
        <a:lstStyle/>
        <a:p>
          <a:endParaRPr lang="en-ZA"/>
        </a:p>
      </dgm:t>
    </dgm:pt>
    <dgm:pt modelId="{E4CD29A1-E052-44D6-AE09-D3A98D349CD7}" type="sibTrans" cxnId="{E5796B72-97EF-4178-94A7-D6F9904388BF}">
      <dgm:prSet/>
      <dgm:spPr/>
      <dgm:t>
        <a:bodyPr/>
        <a:lstStyle/>
        <a:p>
          <a:endParaRPr lang="en-ZA"/>
        </a:p>
      </dgm:t>
    </dgm:pt>
    <dgm:pt modelId="{46276BDE-0EC7-0047-87AB-2E7CAB9FDF56}" type="pres">
      <dgm:prSet presAssocID="{C5A52058-2792-2545-A19D-9E0E62A08B61}" presName="Name0" presStyleCnt="0">
        <dgm:presLayoutVars>
          <dgm:dir/>
          <dgm:resizeHandles val="exact"/>
        </dgm:presLayoutVars>
      </dgm:prSet>
      <dgm:spPr/>
    </dgm:pt>
    <dgm:pt modelId="{7539E808-9C6E-D64C-B3A0-E2627DCDE851}" type="pres">
      <dgm:prSet presAssocID="{AFC23FFA-FEF1-FD41-94C7-326A408882AF}" presName="node" presStyleLbl="node1" presStyleIdx="0" presStyleCnt="4">
        <dgm:presLayoutVars>
          <dgm:bulletEnabled val="1"/>
        </dgm:presLayoutVars>
      </dgm:prSet>
      <dgm:spPr/>
    </dgm:pt>
    <dgm:pt modelId="{52FF178C-B541-3245-A362-40A5C174E9A3}" type="pres">
      <dgm:prSet presAssocID="{61AE1853-1132-AA4C-8EC0-262F0B2C35C2}" presName="sibTrans" presStyleLbl="sibTrans2D1" presStyleIdx="0" presStyleCnt="3"/>
      <dgm:spPr/>
    </dgm:pt>
    <dgm:pt modelId="{D2F99815-11BE-7741-99F3-1500AD4F1304}" type="pres">
      <dgm:prSet presAssocID="{61AE1853-1132-AA4C-8EC0-262F0B2C35C2}" presName="connectorText" presStyleLbl="sibTrans2D1" presStyleIdx="0" presStyleCnt="3"/>
      <dgm:spPr/>
    </dgm:pt>
    <dgm:pt modelId="{73A773FF-FF7C-A247-9BCE-3B42C97F002D}" type="pres">
      <dgm:prSet presAssocID="{3C236C02-E627-8643-9C9D-A21FC3F7A775}" presName="node" presStyleLbl="node1" presStyleIdx="1" presStyleCnt="4">
        <dgm:presLayoutVars>
          <dgm:bulletEnabled val="1"/>
        </dgm:presLayoutVars>
      </dgm:prSet>
      <dgm:spPr/>
    </dgm:pt>
    <dgm:pt modelId="{C11440F0-A55E-B345-9746-29B7E0096627}" type="pres">
      <dgm:prSet presAssocID="{0B15B147-17F0-C74B-9185-E839B04042AE}" presName="sibTrans" presStyleLbl="sibTrans2D1" presStyleIdx="1" presStyleCnt="3"/>
      <dgm:spPr/>
    </dgm:pt>
    <dgm:pt modelId="{1EE12CBB-9069-3947-84BB-5EF7654CCA7D}" type="pres">
      <dgm:prSet presAssocID="{0B15B147-17F0-C74B-9185-E839B04042AE}" presName="connectorText" presStyleLbl="sibTrans2D1" presStyleIdx="1" presStyleCnt="3"/>
      <dgm:spPr/>
    </dgm:pt>
    <dgm:pt modelId="{D06C5B0F-3BC1-CA45-A66A-93FED900447C}" type="pres">
      <dgm:prSet presAssocID="{80714749-1A37-DD42-8457-03E98820BA60}" presName="node" presStyleLbl="node1" presStyleIdx="2" presStyleCnt="4">
        <dgm:presLayoutVars>
          <dgm:bulletEnabled val="1"/>
        </dgm:presLayoutVars>
      </dgm:prSet>
      <dgm:spPr/>
    </dgm:pt>
    <dgm:pt modelId="{C6373A8B-AB1D-4F31-9616-B279C95EB442}" type="pres">
      <dgm:prSet presAssocID="{80B13691-9EEA-0646-ADCF-E73F92C2D7F0}" presName="sibTrans" presStyleLbl="sibTrans2D1" presStyleIdx="2" presStyleCnt="3"/>
      <dgm:spPr/>
    </dgm:pt>
    <dgm:pt modelId="{370F8FB0-9C17-43E6-973F-F007362F1AA0}" type="pres">
      <dgm:prSet presAssocID="{80B13691-9EEA-0646-ADCF-E73F92C2D7F0}" presName="connectorText" presStyleLbl="sibTrans2D1" presStyleIdx="2" presStyleCnt="3"/>
      <dgm:spPr/>
    </dgm:pt>
    <dgm:pt modelId="{A9FACDF5-412E-42CC-B951-C368AE2760E8}" type="pres">
      <dgm:prSet presAssocID="{AE36AC8F-284A-4DB7-A2A7-CE977AFAC4AA}" presName="node" presStyleLbl="node1" presStyleIdx="3" presStyleCnt="4">
        <dgm:presLayoutVars>
          <dgm:bulletEnabled val="1"/>
        </dgm:presLayoutVars>
      </dgm:prSet>
      <dgm:spPr/>
    </dgm:pt>
  </dgm:ptLst>
  <dgm:cxnLst>
    <dgm:cxn modelId="{86629A15-9946-914E-96AD-6AAD8B6740C3}" type="presOf" srcId="{3C236C02-E627-8643-9C9D-A21FC3F7A775}" destId="{73A773FF-FF7C-A247-9BCE-3B42C97F002D}" srcOrd="0" destOrd="0" presId="urn:microsoft.com/office/officeart/2005/8/layout/process1"/>
    <dgm:cxn modelId="{4EEEA822-3BFA-BE4B-AF23-D9FFBDB8C81E}" srcId="{C5A52058-2792-2545-A19D-9E0E62A08B61}" destId="{80714749-1A37-DD42-8457-03E98820BA60}" srcOrd="2" destOrd="0" parTransId="{CA893B8E-065D-9D47-984B-570D52D9DC8A}" sibTransId="{80B13691-9EEA-0646-ADCF-E73F92C2D7F0}"/>
    <dgm:cxn modelId="{63A2FD25-7192-E146-BDAD-29AFE8E8FED6}" type="presOf" srcId="{61AE1853-1132-AA4C-8EC0-262F0B2C35C2}" destId="{52FF178C-B541-3245-A362-40A5C174E9A3}" srcOrd="0" destOrd="0" presId="urn:microsoft.com/office/officeart/2005/8/layout/process1"/>
    <dgm:cxn modelId="{AEA00327-1B3F-194E-AB8B-9E85CD262806}" srcId="{C5A52058-2792-2545-A19D-9E0E62A08B61}" destId="{3C236C02-E627-8643-9C9D-A21FC3F7A775}" srcOrd="1" destOrd="0" parTransId="{CDDB3990-7B3D-534D-852E-4481A6E3C2AF}" sibTransId="{0B15B147-17F0-C74B-9185-E839B04042AE}"/>
    <dgm:cxn modelId="{B6831F3A-3094-4842-9BE3-08D2606FD0CD}" srcId="{C5A52058-2792-2545-A19D-9E0E62A08B61}" destId="{AFC23FFA-FEF1-FD41-94C7-326A408882AF}" srcOrd="0" destOrd="0" parTransId="{9206B0A6-4CB5-4747-8EEC-4AF37E4227DB}" sibTransId="{61AE1853-1132-AA4C-8EC0-262F0B2C35C2}"/>
    <dgm:cxn modelId="{A4FF343F-F62D-4444-80D9-BF3995A56DC4}" type="presOf" srcId="{80B13691-9EEA-0646-ADCF-E73F92C2D7F0}" destId="{370F8FB0-9C17-43E6-973F-F007362F1AA0}" srcOrd="1" destOrd="0" presId="urn:microsoft.com/office/officeart/2005/8/layout/process1"/>
    <dgm:cxn modelId="{EA612F68-3103-E04B-93FB-83431AFB57D4}" type="presOf" srcId="{0B15B147-17F0-C74B-9185-E839B04042AE}" destId="{1EE12CBB-9069-3947-84BB-5EF7654CCA7D}" srcOrd="1" destOrd="0" presId="urn:microsoft.com/office/officeart/2005/8/layout/process1"/>
    <dgm:cxn modelId="{D3D5DD6B-02B8-A248-B3F9-C12B44792952}" type="presOf" srcId="{C5A52058-2792-2545-A19D-9E0E62A08B61}" destId="{46276BDE-0EC7-0047-87AB-2E7CAB9FDF56}" srcOrd="0" destOrd="0" presId="urn:microsoft.com/office/officeart/2005/8/layout/process1"/>
    <dgm:cxn modelId="{E5796B72-97EF-4178-94A7-D6F9904388BF}" srcId="{C5A52058-2792-2545-A19D-9E0E62A08B61}" destId="{AE36AC8F-284A-4DB7-A2A7-CE977AFAC4AA}" srcOrd="3" destOrd="0" parTransId="{464F1531-0E2D-4055-B417-8D5F0AA5D2BC}" sibTransId="{E4CD29A1-E052-44D6-AE09-D3A98D349CD7}"/>
    <dgm:cxn modelId="{2F4EAF90-3A39-4B76-91EA-30324F1D068B}" type="presOf" srcId="{80B13691-9EEA-0646-ADCF-E73F92C2D7F0}" destId="{C6373A8B-AB1D-4F31-9616-B279C95EB442}" srcOrd="0" destOrd="0" presId="urn:microsoft.com/office/officeart/2005/8/layout/process1"/>
    <dgm:cxn modelId="{A7A05991-BD4E-447D-A4F9-D32997229BEE}" type="presOf" srcId="{AE36AC8F-284A-4DB7-A2A7-CE977AFAC4AA}" destId="{A9FACDF5-412E-42CC-B951-C368AE2760E8}" srcOrd="0" destOrd="0" presId="urn:microsoft.com/office/officeart/2005/8/layout/process1"/>
    <dgm:cxn modelId="{1FD98DC4-AB27-6C45-85AC-47B9848D35F0}" type="presOf" srcId="{0B15B147-17F0-C74B-9185-E839B04042AE}" destId="{C11440F0-A55E-B345-9746-29B7E0096627}" srcOrd="0" destOrd="0" presId="urn:microsoft.com/office/officeart/2005/8/layout/process1"/>
    <dgm:cxn modelId="{EB02A5D3-4AAE-F441-85FB-DCB5FC9400A9}" type="presOf" srcId="{AFC23FFA-FEF1-FD41-94C7-326A408882AF}" destId="{7539E808-9C6E-D64C-B3A0-E2627DCDE851}" srcOrd="0" destOrd="0" presId="urn:microsoft.com/office/officeart/2005/8/layout/process1"/>
    <dgm:cxn modelId="{551CBEF3-5488-294B-ACDE-D095FD2D74F0}" type="presOf" srcId="{61AE1853-1132-AA4C-8EC0-262F0B2C35C2}" destId="{D2F99815-11BE-7741-99F3-1500AD4F1304}" srcOrd="1" destOrd="0" presId="urn:microsoft.com/office/officeart/2005/8/layout/process1"/>
    <dgm:cxn modelId="{CBE150F8-A0C8-6C44-BC89-5DB8497D5817}" type="presOf" srcId="{80714749-1A37-DD42-8457-03E98820BA60}" destId="{D06C5B0F-3BC1-CA45-A66A-93FED900447C}" srcOrd="0" destOrd="0" presId="urn:microsoft.com/office/officeart/2005/8/layout/process1"/>
    <dgm:cxn modelId="{2416D70C-B581-C14D-9EA3-AD76A7733106}" type="presParOf" srcId="{46276BDE-0EC7-0047-87AB-2E7CAB9FDF56}" destId="{7539E808-9C6E-D64C-B3A0-E2627DCDE851}" srcOrd="0" destOrd="0" presId="urn:microsoft.com/office/officeart/2005/8/layout/process1"/>
    <dgm:cxn modelId="{398A4AA4-0920-F144-BD68-B4D711330315}" type="presParOf" srcId="{46276BDE-0EC7-0047-87AB-2E7CAB9FDF56}" destId="{52FF178C-B541-3245-A362-40A5C174E9A3}" srcOrd="1" destOrd="0" presId="urn:microsoft.com/office/officeart/2005/8/layout/process1"/>
    <dgm:cxn modelId="{792CADC7-B382-CB4E-A458-89C03638BD2C}" type="presParOf" srcId="{52FF178C-B541-3245-A362-40A5C174E9A3}" destId="{D2F99815-11BE-7741-99F3-1500AD4F1304}" srcOrd="0" destOrd="0" presId="urn:microsoft.com/office/officeart/2005/8/layout/process1"/>
    <dgm:cxn modelId="{BB757675-42C6-ED48-9FC2-D9B0CE724ACF}" type="presParOf" srcId="{46276BDE-0EC7-0047-87AB-2E7CAB9FDF56}" destId="{73A773FF-FF7C-A247-9BCE-3B42C97F002D}" srcOrd="2" destOrd="0" presId="urn:microsoft.com/office/officeart/2005/8/layout/process1"/>
    <dgm:cxn modelId="{96E04873-7E9F-2645-918E-2A5B03A0BCB8}" type="presParOf" srcId="{46276BDE-0EC7-0047-87AB-2E7CAB9FDF56}" destId="{C11440F0-A55E-B345-9746-29B7E0096627}" srcOrd="3" destOrd="0" presId="urn:microsoft.com/office/officeart/2005/8/layout/process1"/>
    <dgm:cxn modelId="{4C19766D-2E73-3346-B821-8B884EC5C6D9}" type="presParOf" srcId="{C11440F0-A55E-B345-9746-29B7E0096627}" destId="{1EE12CBB-9069-3947-84BB-5EF7654CCA7D}" srcOrd="0" destOrd="0" presId="urn:microsoft.com/office/officeart/2005/8/layout/process1"/>
    <dgm:cxn modelId="{5E5C9106-0CDB-BE45-9FC8-1E2DB2632DBE}" type="presParOf" srcId="{46276BDE-0EC7-0047-87AB-2E7CAB9FDF56}" destId="{D06C5B0F-3BC1-CA45-A66A-93FED900447C}" srcOrd="4" destOrd="0" presId="urn:microsoft.com/office/officeart/2005/8/layout/process1"/>
    <dgm:cxn modelId="{2BFE6F3D-575B-47A2-BF34-7ACB92281EDC}" type="presParOf" srcId="{46276BDE-0EC7-0047-87AB-2E7CAB9FDF56}" destId="{C6373A8B-AB1D-4F31-9616-B279C95EB442}" srcOrd="5" destOrd="0" presId="urn:microsoft.com/office/officeart/2005/8/layout/process1"/>
    <dgm:cxn modelId="{37490AEF-FA2F-4D2A-A327-935F364DFA1D}" type="presParOf" srcId="{C6373A8B-AB1D-4F31-9616-B279C95EB442}" destId="{370F8FB0-9C17-43E6-973F-F007362F1AA0}" srcOrd="0" destOrd="0" presId="urn:microsoft.com/office/officeart/2005/8/layout/process1"/>
    <dgm:cxn modelId="{23FAFD7D-DAEB-46AF-850F-6DCEF4B1BD69}" type="presParOf" srcId="{46276BDE-0EC7-0047-87AB-2E7CAB9FDF56}" destId="{A9FACDF5-412E-42CC-B951-C368AE2760E8}"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49DB04-DE7B-4357-96AC-9875253052DD}" type="doc">
      <dgm:prSet loTypeId="urn:microsoft.com/office/officeart/2005/8/layout/pyramid2" loCatId="pyramid" qsTypeId="urn:microsoft.com/office/officeart/2005/8/quickstyle/simple1" qsCatId="simple" csTypeId="urn:microsoft.com/office/officeart/2005/8/colors/accent1_4" csCatId="accent1" phldr="1"/>
      <dgm:spPr/>
      <dgm:t>
        <a:bodyPr/>
        <a:lstStyle/>
        <a:p>
          <a:endParaRPr lang="en-ZA"/>
        </a:p>
      </dgm:t>
    </dgm:pt>
    <dgm:pt modelId="{685C846F-BEDE-4EB5-A0C9-3B0245B41DD5}">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Increase the supply of non-financial support services to cooperatives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08C5DA9B-CE2F-453D-851F-2F984591553C}" type="parTrans" cxnId="{4F98CC92-A310-4A2A-A55E-768EA1B9EC9D}">
      <dgm:prSet/>
      <dgm:spPr/>
      <dgm:t>
        <a:bodyPr/>
        <a:lstStyle/>
        <a:p>
          <a:endParaRPr lang="en-ZA"/>
        </a:p>
      </dgm:t>
    </dgm:pt>
    <dgm:pt modelId="{30DA52F8-DDD2-4FFD-B64E-063FDC47B4EE}" type="sibTrans" cxnId="{4F98CC92-A310-4A2A-A55E-768EA1B9EC9D}">
      <dgm:prSet/>
      <dgm:spPr/>
      <dgm:t>
        <a:bodyPr/>
        <a:lstStyle/>
        <a:p>
          <a:endParaRPr lang="en-ZA"/>
        </a:p>
      </dgm:t>
    </dgm:pt>
    <dgm:pt modelId="{28E21709-8D5C-4439-9CAD-8769F2C43F87}">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Improve the sustainability of cooperatives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0155905C-1783-4375-B2C5-A94A5D4E7E0A}" type="parTrans" cxnId="{8F64775E-602A-4719-8AC7-0B7ACD2049E9}">
      <dgm:prSet/>
      <dgm:spPr/>
      <dgm:t>
        <a:bodyPr/>
        <a:lstStyle/>
        <a:p>
          <a:endParaRPr lang="en-ZA"/>
        </a:p>
      </dgm:t>
    </dgm:pt>
    <dgm:pt modelId="{C77151EB-6BA6-4C32-A054-D993ABF3644D}" type="sibTrans" cxnId="{8F64775E-602A-4719-8AC7-0B7ACD2049E9}">
      <dgm:prSet/>
      <dgm:spPr/>
      <dgm:t>
        <a:bodyPr/>
        <a:lstStyle/>
        <a:p>
          <a:endParaRPr lang="en-ZA"/>
        </a:p>
      </dgm:t>
    </dgm:pt>
    <dgm:pt modelId="{31DD764C-C11E-48B8-B03A-579525F62E63}">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Increase the supply of financial support services to cooperatives </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F42CC1A8-D2AD-496E-85D5-504D58B4AA0C}" type="parTrans" cxnId="{6E80CEB1-03BD-4E6C-851D-D044B1F17187}">
      <dgm:prSet/>
      <dgm:spPr/>
      <dgm:t>
        <a:bodyPr/>
        <a:lstStyle/>
        <a:p>
          <a:endParaRPr lang="en-ZA"/>
        </a:p>
      </dgm:t>
    </dgm:pt>
    <dgm:pt modelId="{33BEAC40-870B-491C-B90A-14F91B5EFDEE}" type="sibTrans" cxnId="{6E80CEB1-03BD-4E6C-851D-D044B1F17187}">
      <dgm:prSet/>
      <dgm:spPr/>
      <dgm:t>
        <a:bodyPr/>
        <a:lstStyle/>
        <a:p>
          <a:endParaRPr lang="en-ZA"/>
        </a:p>
      </dgm:t>
    </dgm:pt>
    <dgm:pt modelId="{608E27F1-23A5-43BE-85B9-CEB21A204900}">
      <dgm:prSe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Create a demand for cooperatives products and services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44CDFC73-39EF-4CDE-94A4-3A870FA82E72}" type="parTrans" cxnId="{8463668E-AA19-4CE8-BC56-D661BB0151D8}">
      <dgm:prSet/>
      <dgm:spPr/>
      <dgm:t>
        <a:bodyPr/>
        <a:lstStyle/>
        <a:p>
          <a:endParaRPr lang="en-ZA"/>
        </a:p>
      </dgm:t>
    </dgm:pt>
    <dgm:pt modelId="{CAEDC70F-0926-4704-862B-B5F803162AB2}" type="sibTrans" cxnId="{8463668E-AA19-4CE8-BC56-D661BB0151D8}">
      <dgm:prSet/>
      <dgm:spPr/>
      <dgm:t>
        <a:bodyPr/>
        <a:lstStyle/>
        <a:p>
          <a:endParaRPr lang="en-ZA"/>
        </a:p>
      </dgm:t>
    </dgm:pt>
    <dgm:pt modelId="{5FB88E80-1426-43B4-AC0C-EFC05F41203C}" type="pres">
      <dgm:prSet presAssocID="{4649DB04-DE7B-4357-96AC-9875253052DD}" presName="compositeShape" presStyleCnt="0">
        <dgm:presLayoutVars>
          <dgm:dir/>
          <dgm:resizeHandles/>
        </dgm:presLayoutVars>
      </dgm:prSet>
      <dgm:spPr/>
    </dgm:pt>
    <dgm:pt modelId="{7FDD34DA-8D0C-46D1-A64A-42F7E8CF1907}" type="pres">
      <dgm:prSet presAssocID="{4649DB04-DE7B-4357-96AC-9875253052DD}" presName="pyramid" presStyleLbl="node1" presStyleIdx="0" presStyleCnt="1" custLinFactNeighborX="3769"/>
      <dgm:spPr/>
    </dgm:pt>
    <dgm:pt modelId="{DDCA110D-19D1-4B48-BBD4-7F71239F789D}" type="pres">
      <dgm:prSet presAssocID="{4649DB04-DE7B-4357-96AC-9875253052DD}" presName="theList" presStyleCnt="0"/>
      <dgm:spPr/>
    </dgm:pt>
    <dgm:pt modelId="{4399A407-3824-48EB-B845-6131874C6282}" type="pres">
      <dgm:prSet presAssocID="{685C846F-BEDE-4EB5-A0C9-3B0245B41DD5}" presName="aNode" presStyleLbl="fgAcc1" presStyleIdx="0" presStyleCnt="4" custLinFactY="320120" custLinFactNeighborX="537" custLinFactNeighborY="400000">
        <dgm:presLayoutVars>
          <dgm:bulletEnabled val="1"/>
        </dgm:presLayoutVars>
      </dgm:prSet>
      <dgm:spPr/>
    </dgm:pt>
    <dgm:pt modelId="{653B657A-D225-433C-8A91-C76DC9A14642}" type="pres">
      <dgm:prSet presAssocID="{685C846F-BEDE-4EB5-A0C9-3B0245B41DD5}" presName="aSpace" presStyleCnt="0"/>
      <dgm:spPr/>
    </dgm:pt>
    <dgm:pt modelId="{75EF811C-9D54-48F0-98D0-339F020D57A2}" type="pres">
      <dgm:prSet presAssocID="{608E27F1-23A5-43BE-85B9-CEB21A204900}" presName="aNode" presStyleLbl="fgAcc1" presStyleIdx="1" presStyleCnt="4" custLinFactNeighborX="26106" custLinFactNeighborY="-12429">
        <dgm:presLayoutVars>
          <dgm:bulletEnabled val="1"/>
        </dgm:presLayoutVars>
      </dgm:prSet>
      <dgm:spPr/>
    </dgm:pt>
    <dgm:pt modelId="{108E8A1D-447E-4D47-9DC8-EA8341DA785D}" type="pres">
      <dgm:prSet presAssocID="{608E27F1-23A5-43BE-85B9-CEB21A204900}" presName="aSpace" presStyleCnt="0"/>
      <dgm:spPr/>
    </dgm:pt>
    <dgm:pt modelId="{1A6B286A-620E-43D7-804A-911EFAD3B19F}" type="pres">
      <dgm:prSet presAssocID="{28E21709-8D5C-4439-9CAD-8769F2C43F87}" presName="aNode" presStyleLbl="fgAcc1" presStyleIdx="2" presStyleCnt="4" custScaleX="98265" custLinFactNeighborX="24709" custLinFactNeighborY="95584">
        <dgm:presLayoutVars>
          <dgm:bulletEnabled val="1"/>
        </dgm:presLayoutVars>
      </dgm:prSet>
      <dgm:spPr/>
    </dgm:pt>
    <dgm:pt modelId="{7AB138D7-E7A3-469D-BD6A-A46E04E74985}" type="pres">
      <dgm:prSet presAssocID="{28E21709-8D5C-4439-9CAD-8769F2C43F87}" presName="aSpace" presStyleCnt="0"/>
      <dgm:spPr/>
    </dgm:pt>
    <dgm:pt modelId="{39F01796-B371-4CD7-99C0-CC6F61E88008}" type="pres">
      <dgm:prSet presAssocID="{31DD764C-C11E-48B8-B03A-579525F62E63}" presName="aNode" presStyleLbl="fgAcc1" presStyleIdx="3" presStyleCnt="4" custScaleX="97781" custLinFactY="-316510" custLinFactNeighborX="1646" custLinFactNeighborY="-400000">
        <dgm:presLayoutVars>
          <dgm:bulletEnabled val="1"/>
        </dgm:presLayoutVars>
      </dgm:prSet>
      <dgm:spPr/>
    </dgm:pt>
    <dgm:pt modelId="{0C597CBF-42E4-46CE-9E2A-B36739F95A6B}" type="pres">
      <dgm:prSet presAssocID="{31DD764C-C11E-48B8-B03A-579525F62E63}" presName="aSpace" presStyleCnt="0"/>
      <dgm:spPr/>
    </dgm:pt>
  </dgm:ptLst>
  <dgm:cxnLst>
    <dgm:cxn modelId="{8F64775E-602A-4719-8AC7-0B7ACD2049E9}" srcId="{4649DB04-DE7B-4357-96AC-9875253052DD}" destId="{28E21709-8D5C-4439-9CAD-8769F2C43F87}" srcOrd="2" destOrd="0" parTransId="{0155905C-1783-4375-B2C5-A94A5D4E7E0A}" sibTransId="{C77151EB-6BA6-4C32-A054-D993ABF3644D}"/>
    <dgm:cxn modelId="{09E1307F-EFBC-4656-8F02-7DB4724925B2}" type="presOf" srcId="{4649DB04-DE7B-4357-96AC-9875253052DD}" destId="{5FB88E80-1426-43B4-AC0C-EFC05F41203C}" srcOrd="0" destOrd="0" presId="urn:microsoft.com/office/officeart/2005/8/layout/pyramid2"/>
    <dgm:cxn modelId="{8463668E-AA19-4CE8-BC56-D661BB0151D8}" srcId="{4649DB04-DE7B-4357-96AC-9875253052DD}" destId="{608E27F1-23A5-43BE-85B9-CEB21A204900}" srcOrd="1" destOrd="0" parTransId="{44CDFC73-39EF-4CDE-94A4-3A870FA82E72}" sibTransId="{CAEDC70F-0926-4704-862B-B5F803162AB2}"/>
    <dgm:cxn modelId="{4F98CC92-A310-4A2A-A55E-768EA1B9EC9D}" srcId="{4649DB04-DE7B-4357-96AC-9875253052DD}" destId="{685C846F-BEDE-4EB5-A0C9-3B0245B41DD5}" srcOrd="0" destOrd="0" parTransId="{08C5DA9B-CE2F-453D-851F-2F984591553C}" sibTransId="{30DA52F8-DDD2-4FFD-B64E-063FDC47B4EE}"/>
    <dgm:cxn modelId="{36AA3BA3-A29B-49E4-B149-E0D6E850ABC8}" type="presOf" srcId="{28E21709-8D5C-4439-9CAD-8769F2C43F87}" destId="{1A6B286A-620E-43D7-804A-911EFAD3B19F}" srcOrd="0" destOrd="0" presId="urn:microsoft.com/office/officeart/2005/8/layout/pyramid2"/>
    <dgm:cxn modelId="{6E80CEB1-03BD-4E6C-851D-D044B1F17187}" srcId="{4649DB04-DE7B-4357-96AC-9875253052DD}" destId="{31DD764C-C11E-48B8-B03A-579525F62E63}" srcOrd="3" destOrd="0" parTransId="{F42CC1A8-D2AD-496E-85D5-504D58B4AA0C}" sibTransId="{33BEAC40-870B-491C-B90A-14F91B5EFDEE}"/>
    <dgm:cxn modelId="{E23CB7BE-F11B-46E9-8F84-D10C6E81723A}" type="presOf" srcId="{685C846F-BEDE-4EB5-A0C9-3B0245B41DD5}" destId="{4399A407-3824-48EB-B845-6131874C6282}" srcOrd="0" destOrd="0" presId="urn:microsoft.com/office/officeart/2005/8/layout/pyramid2"/>
    <dgm:cxn modelId="{6027FDCE-5855-443B-8D6A-431EBA6E3CD1}" type="presOf" srcId="{31DD764C-C11E-48B8-B03A-579525F62E63}" destId="{39F01796-B371-4CD7-99C0-CC6F61E88008}" srcOrd="0" destOrd="0" presId="urn:microsoft.com/office/officeart/2005/8/layout/pyramid2"/>
    <dgm:cxn modelId="{63DD16D4-9D4F-4E5F-AC6A-3503F1A0E9CB}" type="presOf" srcId="{608E27F1-23A5-43BE-85B9-CEB21A204900}" destId="{75EF811C-9D54-48F0-98D0-339F020D57A2}" srcOrd="0" destOrd="0" presId="urn:microsoft.com/office/officeart/2005/8/layout/pyramid2"/>
    <dgm:cxn modelId="{7424B590-234C-4091-80F2-C2F90A7F001E}" type="presParOf" srcId="{5FB88E80-1426-43B4-AC0C-EFC05F41203C}" destId="{7FDD34DA-8D0C-46D1-A64A-42F7E8CF1907}" srcOrd="0" destOrd="0" presId="urn:microsoft.com/office/officeart/2005/8/layout/pyramid2"/>
    <dgm:cxn modelId="{B46AA09A-FF8D-4CBB-AE55-E60497C4F755}" type="presParOf" srcId="{5FB88E80-1426-43B4-AC0C-EFC05F41203C}" destId="{DDCA110D-19D1-4B48-BBD4-7F71239F789D}" srcOrd="1" destOrd="0" presId="urn:microsoft.com/office/officeart/2005/8/layout/pyramid2"/>
    <dgm:cxn modelId="{C9B8D332-E8F2-49D3-99D5-615FD653D734}" type="presParOf" srcId="{DDCA110D-19D1-4B48-BBD4-7F71239F789D}" destId="{4399A407-3824-48EB-B845-6131874C6282}" srcOrd="0" destOrd="0" presId="urn:microsoft.com/office/officeart/2005/8/layout/pyramid2"/>
    <dgm:cxn modelId="{EABE8A83-141F-4FCB-A070-883836ABFD9A}" type="presParOf" srcId="{DDCA110D-19D1-4B48-BBD4-7F71239F789D}" destId="{653B657A-D225-433C-8A91-C76DC9A14642}" srcOrd="1" destOrd="0" presId="urn:microsoft.com/office/officeart/2005/8/layout/pyramid2"/>
    <dgm:cxn modelId="{BB311341-2B8A-469E-9FF9-357A27939AE2}" type="presParOf" srcId="{DDCA110D-19D1-4B48-BBD4-7F71239F789D}" destId="{75EF811C-9D54-48F0-98D0-339F020D57A2}" srcOrd="2" destOrd="0" presId="urn:microsoft.com/office/officeart/2005/8/layout/pyramid2"/>
    <dgm:cxn modelId="{416395CF-DAF7-48E6-BCE7-E0A1B1F661B3}" type="presParOf" srcId="{DDCA110D-19D1-4B48-BBD4-7F71239F789D}" destId="{108E8A1D-447E-4D47-9DC8-EA8341DA785D}" srcOrd="3" destOrd="0" presId="urn:microsoft.com/office/officeart/2005/8/layout/pyramid2"/>
    <dgm:cxn modelId="{01E88258-E7FF-4042-81FF-75F94C22B277}" type="presParOf" srcId="{DDCA110D-19D1-4B48-BBD4-7F71239F789D}" destId="{1A6B286A-620E-43D7-804A-911EFAD3B19F}" srcOrd="4" destOrd="0" presId="urn:microsoft.com/office/officeart/2005/8/layout/pyramid2"/>
    <dgm:cxn modelId="{2BE89B5E-E31A-4013-8D88-D9988806D6EA}" type="presParOf" srcId="{DDCA110D-19D1-4B48-BBD4-7F71239F789D}" destId="{7AB138D7-E7A3-469D-BD6A-A46E04E74985}" srcOrd="5" destOrd="0" presId="urn:microsoft.com/office/officeart/2005/8/layout/pyramid2"/>
    <dgm:cxn modelId="{643410D1-D727-4246-BDBA-295C64970FEC}" type="presParOf" srcId="{DDCA110D-19D1-4B48-BBD4-7F71239F789D}" destId="{39F01796-B371-4CD7-99C0-CC6F61E88008}" srcOrd="6" destOrd="0" presId="urn:microsoft.com/office/officeart/2005/8/layout/pyramid2"/>
    <dgm:cxn modelId="{D3BB3C2E-7982-46ED-8BD7-74136C4A381F}" type="presParOf" srcId="{DDCA110D-19D1-4B48-BBD4-7F71239F789D}" destId="{0C597CBF-42E4-46CE-9E2A-B36739F95A6B}"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49DB04-DE7B-4357-96AC-9875253052DD}" type="doc">
      <dgm:prSet loTypeId="urn:microsoft.com/office/officeart/2005/8/layout/pyramid2" loCatId="pyramid" qsTypeId="urn:microsoft.com/office/officeart/2005/8/quickstyle/simple1" qsCatId="simple" csTypeId="urn:microsoft.com/office/officeart/2005/8/colors/accent1_4" csCatId="accent1" phldr="1"/>
      <dgm:spPr/>
      <dgm:t>
        <a:bodyPr/>
        <a:lstStyle/>
        <a:p>
          <a:endParaRPr lang="en-ZA"/>
        </a:p>
      </dgm:t>
    </dgm:pt>
    <dgm:pt modelId="{685C846F-BEDE-4EB5-A0C9-3B0245B41DD5}">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Increase the supply of non-financial support services to cooperatives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08C5DA9B-CE2F-453D-851F-2F984591553C}" type="parTrans" cxnId="{4F98CC92-A310-4A2A-A55E-768EA1B9EC9D}">
      <dgm:prSet/>
      <dgm:spPr/>
      <dgm:t>
        <a:bodyPr/>
        <a:lstStyle/>
        <a:p>
          <a:endParaRPr lang="en-ZA"/>
        </a:p>
      </dgm:t>
    </dgm:pt>
    <dgm:pt modelId="{30DA52F8-DDD2-4FFD-B64E-063FDC47B4EE}" type="sibTrans" cxnId="{4F98CC92-A310-4A2A-A55E-768EA1B9EC9D}">
      <dgm:prSet/>
      <dgm:spPr/>
      <dgm:t>
        <a:bodyPr/>
        <a:lstStyle/>
        <a:p>
          <a:endParaRPr lang="en-ZA"/>
        </a:p>
      </dgm:t>
    </dgm:pt>
    <dgm:pt modelId="{28E21709-8D5C-4439-9CAD-8769F2C43F87}">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Improve the sustainability of cooperatives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0155905C-1783-4375-B2C5-A94A5D4E7E0A}" type="parTrans" cxnId="{8F64775E-602A-4719-8AC7-0B7ACD2049E9}">
      <dgm:prSet/>
      <dgm:spPr/>
      <dgm:t>
        <a:bodyPr/>
        <a:lstStyle/>
        <a:p>
          <a:endParaRPr lang="en-ZA"/>
        </a:p>
      </dgm:t>
    </dgm:pt>
    <dgm:pt modelId="{C77151EB-6BA6-4C32-A054-D993ABF3644D}" type="sibTrans" cxnId="{8F64775E-602A-4719-8AC7-0B7ACD2049E9}">
      <dgm:prSet/>
      <dgm:spPr/>
      <dgm:t>
        <a:bodyPr/>
        <a:lstStyle/>
        <a:p>
          <a:endParaRPr lang="en-ZA"/>
        </a:p>
      </dgm:t>
    </dgm:pt>
    <dgm:pt modelId="{31DD764C-C11E-48B8-B03A-579525F62E63}">
      <dgm:prSet phldrT="[Tex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Increase the supply of financial support services to cooperatives </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F42CC1A8-D2AD-496E-85D5-504D58B4AA0C}" type="parTrans" cxnId="{6E80CEB1-03BD-4E6C-851D-D044B1F17187}">
      <dgm:prSet/>
      <dgm:spPr/>
      <dgm:t>
        <a:bodyPr/>
        <a:lstStyle/>
        <a:p>
          <a:endParaRPr lang="en-ZA"/>
        </a:p>
      </dgm:t>
    </dgm:pt>
    <dgm:pt modelId="{33BEAC40-870B-491C-B90A-14F91B5EFDEE}" type="sibTrans" cxnId="{6E80CEB1-03BD-4E6C-851D-D044B1F17187}">
      <dgm:prSet/>
      <dgm:spPr/>
      <dgm:t>
        <a:bodyPr/>
        <a:lstStyle/>
        <a:p>
          <a:endParaRPr lang="en-ZA"/>
        </a:p>
      </dgm:t>
    </dgm:pt>
    <dgm:pt modelId="{608E27F1-23A5-43BE-85B9-CEB21A204900}">
      <dgm:prSet custT="1"/>
      <dgm:spPr/>
      <dgm:t>
        <a:bodyPr/>
        <a:lstStyle/>
        <a:p>
          <a:r>
            <a:rPr lang="en-US" sz="1800" b="0" cap="none" spc="0" dirty="0">
              <a:ln w="0"/>
              <a:solidFill>
                <a:schemeClr val="accent1"/>
              </a:solidFill>
              <a:effectLst>
                <a:outerShdw blurRad="38100" dist="25400" dir="5400000" algn="ctr" rotWithShape="0">
                  <a:srgbClr val="6E747A">
                    <a:alpha val="43000"/>
                  </a:srgbClr>
                </a:outerShdw>
              </a:effectLst>
            </a:rPr>
            <a:t>Create a demand for cooperatives products and services</a:t>
          </a:r>
          <a:endParaRPr lang="en-ZA" sz="1800" b="0" cap="none" spc="0" dirty="0">
            <a:ln w="0"/>
            <a:solidFill>
              <a:schemeClr val="accent1"/>
            </a:solidFill>
            <a:effectLst>
              <a:outerShdw blurRad="38100" dist="25400" dir="5400000" algn="ctr" rotWithShape="0">
                <a:srgbClr val="6E747A">
                  <a:alpha val="43000"/>
                </a:srgbClr>
              </a:outerShdw>
            </a:effectLst>
          </a:endParaRPr>
        </a:p>
      </dgm:t>
    </dgm:pt>
    <dgm:pt modelId="{44CDFC73-39EF-4CDE-94A4-3A870FA82E72}" type="parTrans" cxnId="{8463668E-AA19-4CE8-BC56-D661BB0151D8}">
      <dgm:prSet/>
      <dgm:spPr/>
      <dgm:t>
        <a:bodyPr/>
        <a:lstStyle/>
        <a:p>
          <a:endParaRPr lang="en-ZA"/>
        </a:p>
      </dgm:t>
    </dgm:pt>
    <dgm:pt modelId="{CAEDC70F-0926-4704-862B-B5F803162AB2}" type="sibTrans" cxnId="{8463668E-AA19-4CE8-BC56-D661BB0151D8}">
      <dgm:prSet/>
      <dgm:spPr/>
      <dgm:t>
        <a:bodyPr/>
        <a:lstStyle/>
        <a:p>
          <a:endParaRPr lang="en-ZA"/>
        </a:p>
      </dgm:t>
    </dgm:pt>
    <dgm:pt modelId="{5FB88E80-1426-43B4-AC0C-EFC05F41203C}" type="pres">
      <dgm:prSet presAssocID="{4649DB04-DE7B-4357-96AC-9875253052DD}" presName="compositeShape" presStyleCnt="0">
        <dgm:presLayoutVars>
          <dgm:dir/>
          <dgm:resizeHandles/>
        </dgm:presLayoutVars>
      </dgm:prSet>
      <dgm:spPr/>
    </dgm:pt>
    <dgm:pt modelId="{7FDD34DA-8D0C-46D1-A64A-42F7E8CF1907}" type="pres">
      <dgm:prSet presAssocID="{4649DB04-DE7B-4357-96AC-9875253052DD}" presName="pyramid" presStyleLbl="node1" presStyleIdx="0" presStyleCnt="1" custLinFactNeighborX="3309" custLinFactNeighborY="5124"/>
      <dgm:spPr/>
    </dgm:pt>
    <dgm:pt modelId="{DDCA110D-19D1-4B48-BBD4-7F71239F789D}" type="pres">
      <dgm:prSet presAssocID="{4649DB04-DE7B-4357-96AC-9875253052DD}" presName="theList" presStyleCnt="0"/>
      <dgm:spPr/>
    </dgm:pt>
    <dgm:pt modelId="{4399A407-3824-48EB-B845-6131874C6282}" type="pres">
      <dgm:prSet presAssocID="{685C846F-BEDE-4EB5-A0C9-3B0245B41DD5}" presName="aNode" presStyleLbl="fgAcc1" presStyleIdx="0" presStyleCnt="4" custLinFactY="351751" custLinFactNeighborX="-2368" custLinFactNeighborY="400000">
        <dgm:presLayoutVars>
          <dgm:bulletEnabled val="1"/>
        </dgm:presLayoutVars>
      </dgm:prSet>
      <dgm:spPr/>
    </dgm:pt>
    <dgm:pt modelId="{653B657A-D225-433C-8A91-C76DC9A14642}" type="pres">
      <dgm:prSet presAssocID="{685C846F-BEDE-4EB5-A0C9-3B0245B41DD5}" presName="aSpace" presStyleCnt="0"/>
      <dgm:spPr/>
    </dgm:pt>
    <dgm:pt modelId="{75EF811C-9D54-48F0-98D0-339F020D57A2}" type="pres">
      <dgm:prSet presAssocID="{608E27F1-23A5-43BE-85B9-CEB21A204900}" presName="aNode" presStyleLbl="fgAcc1" presStyleIdx="1" presStyleCnt="4" custLinFactY="2845" custLinFactNeighborX="-2782" custLinFactNeighborY="100000">
        <dgm:presLayoutVars>
          <dgm:bulletEnabled val="1"/>
        </dgm:presLayoutVars>
      </dgm:prSet>
      <dgm:spPr/>
    </dgm:pt>
    <dgm:pt modelId="{108E8A1D-447E-4D47-9DC8-EA8341DA785D}" type="pres">
      <dgm:prSet presAssocID="{608E27F1-23A5-43BE-85B9-CEB21A204900}" presName="aSpace" presStyleCnt="0"/>
      <dgm:spPr/>
    </dgm:pt>
    <dgm:pt modelId="{1A6B286A-620E-43D7-804A-911EFAD3B19F}" type="pres">
      <dgm:prSet presAssocID="{28E21709-8D5C-4439-9CAD-8769F2C43F87}" presName="aNode" presStyleLbl="fgAcc1" presStyleIdx="2" presStyleCnt="4" custScaleX="98265" custLinFactY="17692" custLinFactNeighborX="-3160" custLinFactNeighborY="100000">
        <dgm:presLayoutVars>
          <dgm:bulletEnabled val="1"/>
        </dgm:presLayoutVars>
      </dgm:prSet>
      <dgm:spPr/>
    </dgm:pt>
    <dgm:pt modelId="{7AB138D7-E7A3-469D-BD6A-A46E04E74985}" type="pres">
      <dgm:prSet presAssocID="{28E21709-8D5C-4439-9CAD-8769F2C43F87}" presName="aSpace" presStyleCnt="0"/>
      <dgm:spPr/>
    </dgm:pt>
    <dgm:pt modelId="{39F01796-B371-4CD7-99C0-CC6F61E88008}" type="pres">
      <dgm:prSet presAssocID="{31DD764C-C11E-48B8-B03A-579525F62E63}" presName="aNode" presStyleLbl="fgAcc1" presStyleIdx="3" presStyleCnt="4" custScaleX="92684" custLinFactY="-331680" custLinFactNeighborX="-628" custLinFactNeighborY="-400000">
        <dgm:presLayoutVars>
          <dgm:bulletEnabled val="1"/>
        </dgm:presLayoutVars>
      </dgm:prSet>
      <dgm:spPr/>
    </dgm:pt>
    <dgm:pt modelId="{0C597CBF-42E4-46CE-9E2A-B36739F95A6B}" type="pres">
      <dgm:prSet presAssocID="{31DD764C-C11E-48B8-B03A-579525F62E63}" presName="aSpace" presStyleCnt="0"/>
      <dgm:spPr/>
    </dgm:pt>
  </dgm:ptLst>
  <dgm:cxnLst>
    <dgm:cxn modelId="{8F64775E-602A-4719-8AC7-0B7ACD2049E9}" srcId="{4649DB04-DE7B-4357-96AC-9875253052DD}" destId="{28E21709-8D5C-4439-9CAD-8769F2C43F87}" srcOrd="2" destOrd="0" parTransId="{0155905C-1783-4375-B2C5-A94A5D4E7E0A}" sibTransId="{C77151EB-6BA6-4C32-A054-D993ABF3644D}"/>
    <dgm:cxn modelId="{09E1307F-EFBC-4656-8F02-7DB4724925B2}" type="presOf" srcId="{4649DB04-DE7B-4357-96AC-9875253052DD}" destId="{5FB88E80-1426-43B4-AC0C-EFC05F41203C}" srcOrd="0" destOrd="0" presId="urn:microsoft.com/office/officeart/2005/8/layout/pyramid2"/>
    <dgm:cxn modelId="{8463668E-AA19-4CE8-BC56-D661BB0151D8}" srcId="{4649DB04-DE7B-4357-96AC-9875253052DD}" destId="{608E27F1-23A5-43BE-85B9-CEB21A204900}" srcOrd="1" destOrd="0" parTransId="{44CDFC73-39EF-4CDE-94A4-3A870FA82E72}" sibTransId="{CAEDC70F-0926-4704-862B-B5F803162AB2}"/>
    <dgm:cxn modelId="{4F98CC92-A310-4A2A-A55E-768EA1B9EC9D}" srcId="{4649DB04-DE7B-4357-96AC-9875253052DD}" destId="{685C846F-BEDE-4EB5-A0C9-3B0245B41DD5}" srcOrd="0" destOrd="0" parTransId="{08C5DA9B-CE2F-453D-851F-2F984591553C}" sibTransId="{30DA52F8-DDD2-4FFD-B64E-063FDC47B4EE}"/>
    <dgm:cxn modelId="{36AA3BA3-A29B-49E4-B149-E0D6E850ABC8}" type="presOf" srcId="{28E21709-8D5C-4439-9CAD-8769F2C43F87}" destId="{1A6B286A-620E-43D7-804A-911EFAD3B19F}" srcOrd="0" destOrd="0" presId="urn:microsoft.com/office/officeart/2005/8/layout/pyramid2"/>
    <dgm:cxn modelId="{6E80CEB1-03BD-4E6C-851D-D044B1F17187}" srcId="{4649DB04-DE7B-4357-96AC-9875253052DD}" destId="{31DD764C-C11E-48B8-B03A-579525F62E63}" srcOrd="3" destOrd="0" parTransId="{F42CC1A8-D2AD-496E-85D5-504D58B4AA0C}" sibTransId="{33BEAC40-870B-491C-B90A-14F91B5EFDEE}"/>
    <dgm:cxn modelId="{E23CB7BE-F11B-46E9-8F84-D10C6E81723A}" type="presOf" srcId="{685C846F-BEDE-4EB5-A0C9-3B0245B41DD5}" destId="{4399A407-3824-48EB-B845-6131874C6282}" srcOrd="0" destOrd="0" presId="urn:microsoft.com/office/officeart/2005/8/layout/pyramid2"/>
    <dgm:cxn modelId="{6027FDCE-5855-443B-8D6A-431EBA6E3CD1}" type="presOf" srcId="{31DD764C-C11E-48B8-B03A-579525F62E63}" destId="{39F01796-B371-4CD7-99C0-CC6F61E88008}" srcOrd="0" destOrd="0" presId="urn:microsoft.com/office/officeart/2005/8/layout/pyramid2"/>
    <dgm:cxn modelId="{63DD16D4-9D4F-4E5F-AC6A-3503F1A0E9CB}" type="presOf" srcId="{608E27F1-23A5-43BE-85B9-CEB21A204900}" destId="{75EF811C-9D54-48F0-98D0-339F020D57A2}" srcOrd="0" destOrd="0" presId="urn:microsoft.com/office/officeart/2005/8/layout/pyramid2"/>
    <dgm:cxn modelId="{7424B590-234C-4091-80F2-C2F90A7F001E}" type="presParOf" srcId="{5FB88E80-1426-43B4-AC0C-EFC05F41203C}" destId="{7FDD34DA-8D0C-46D1-A64A-42F7E8CF1907}" srcOrd="0" destOrd="0" presId="urn:microsoft.com/office/officeart/2005/8/layout/pyramid2"/>
    <dgm:cxn modelId="{B46AA09A-FF8D-4CBB-AE55-E60497C4F755}" type="presParOf" srcId="{5FB88E80-1426-43B4-AC0C-EFC05F41203C}" destId="{DDCA110D-19D1-4B48-BBD4-7F71239F789D}" srcOrd="1" destOrd="0" presId="urn:microsoft.com/office/officeart/2005/8/layout/pyramid2"/>
    <dgm:cxn modelId="{C9B8D332-E8F2-49D3-99D5-615FD653D734}" type="presParOf" srcId="{DDCA110D-19D1-4B48-BBD4-7F71239F789D}" destId="{4399A407-3824-48EB-B845-6131874C6282}" srcOrd="0" destOrd="0" presId="urn:microsoft.com/office/officeart/2005/8/layout/pyramid2"/>
    <dgm:cxn modelId="{EABE8A83-141F-4FCB-A070-883836ABFD9A}" type="presParOf" srcId="{DDCA110D-19D1-4B48-BBD4-7F71239F789D}" destId="{653B657A-D225-433C-8A91-C76DC9A14642}" srcOrd="1" destOrd="0" presId="urn:microsoft.com/office/officeart/2005/8/layout/pyramid2"/>
    <dgm:cxn modelId="{BB311341-2B8A-469E-9FF9-357A27939AE2}" type="presParOf" srcId="{DDCA110D-19D1-4B48-BBD4-7F71239F789D}" destId="{75EF811C-9D54-48F0-98D0-339F020D57A2}" srcOrd="2" destOrd="0" presId="urn:microsoft.com/office/officeart/2005/8/layout/pyramid2"/>
    <dgm:cxn modelId="{416395CF-DAF7-48E6-BCE7-E0A1B1F661B3}" type="presParOf" srcId="{DDCA110D-19D1-4B48-BBD4-7F71239F789D}" destId="{108E8A1D-447E-4D47-9DC8-EA8341DA785D}" srcOrd="3" destOrd="0" presId="urn:microsoft.com/office/officeart/2005/8/layout/pyramid2"/>
    <dgm:cxn modelId="{01E88258-E7FF-4042-81FF-75F94C22B277}" type="presParOf" srcId="{DDCA110D-19D1-4B48-BBD4-7F71239F789D}" destId="{1A6B286A-620E-43D7-804A-911EFAD3B19F}" srcOrd="4" destOrd="0" presId="urn:microsoft.com/office/officeart/2005/8/layout/pyramid2"/>
    <dgm:cxn modelId="{2BE89B5E-E31A-4013-8D88-D9988806D6EA}" type="presParOf" srcId="{DDCA110D-19D1-4B48-BBD4-7F71239F789D}" destId="{7AB138D7-E7A3-469D-BD6A-A46E04E74985}" srcOrd="5" destOrd="0" presId="urn:microsoft.com/office/officeart/2005/8/layout/pyramid2"/>
    <dgm:cxn modelId="{643410D1-D727-4246-BDBA-295C64970FEC}" type="presParOf" srcId="{DDCA110D-19D1-4B48-BBD4-7F71239F789D}" destId="{39F01796-B371-4CD7-99C0-CC6F61E88008}" srcOrd="6" destOrd="0" presId="urn:microsoft.com/office/officeart/2005/8/layout/pyramid2"/>
    <dgm:cxn modelId="{D3BB3C2E-7982-46ED-8BD7-74136C4A381F}" type="presParOf" srcId="{DDCA110D-19D1-4B48-BBD4-7F71239F789D}" destId="{0C597CBF-42E4-46CE-9E2A-B36739F95A6B}"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B3B667-E64B-49B6-8DC9-FE3D14BC362D}" type="doc">
      <dgm:prSet loTypeId="urn:microsoft.com/office/officeart/2005/8/layout/vList6" loCatId="process" qsTypeId="urn:microsoft.com/office/officeart/2005/8/quickstyle/simple1" qsCatId="simple" csTypeId="urn:microsoft.com/office/officeart/2005/8/colors/colorful5" csCatId="colorful" phldr="1"/>
      <dgm:spPr/>
      <dgm:t>
        <a:bodyPr/>
        <a:lstStyle/>
        <a:p>
          <a:endParaRPr lang="en-ZA"/>
        </a:p>
      </dgm:t>
    </dgm:pt>
    <dgm:pt modelId="{8406E9D6-4A31-4DF5-85A4-37505EB156F2}">
      <dgm:prSet phldrT="[Text]" custT="1"/>
      <dgm:spPr/>
      <dgm:t>
        <a:bodyPr/>
        <a:lstStyle/>
        <a:p>
          <a:r>
            <a:rPr lang="en-US" sz="1600" b="1" dirty="0">
              <a:solidFill>
                <a:schemeClr val="tx1"/>
              </a:solidFill>
              <a:latin typeface="Segoe UI Light" panose="020B0502040204020203" pitchFamily="34" charset="0"/>
              <a:cs typeface="Segoe UI Light" panose="020B0502040204020203" pitchFamily="34" charset="0"/>
            </a:rPr>
            <a:t>Increase the supply of financial Support services to cooperatives</a:t>
          </a:r>
          <a:endParaRPr lang="en-ZA" sz="1600" b="1" dirty="0">
            <a:solidFill>
              <a:schemeClr val="tx1"/>
            </a:solidFill>
            <a:latin typeface="Segoe UI Light" panose="020B0502040204020203" pitchFamily="34" charset="0"/>
            <a:cs typeface="Segoe UI Light" panose="020B0502040204020203" pitchFamily="34" charset="0"/>
          </a:endParaRPr>
        </a:p>
      </dgm:t>
    </dgm:pt>
    <dgm:pt modelId="{A974E27E-CEDE-4E66-9B8B-7A4878253EB6}" type="parTrans" cxnId="{F48E328F-1761-4CCC-B3AF-5E726A38E1CE}">
      <dgm:prSet/>
      <dgm:spPr/>
      <dgm:t>
        <a:bodyPr/>
        <a:lstStyle/>
        <a:p>
          <a:endParaRPr lang="en-ZA"/>
        </a:p>
      </dgm:t>
    </dgm:pt>
    <dgm:pt modelId="{03615C21-B247-4E84-ADCF-033AED2CE402}" type="sibTrans" cxnId="{F48E328F-1761-4CCC-B3AF-5E726A38E1CE}">
      <dgm:prSet/>
      <dgm:spPr/>
      <dgm:t>
        <a:bodyPr/>
        <a:lstStyle/>
        <a:p>
          <a:endParaRPr lang="en-ZA"/>
        </a:p>
      </dgm:t>
    </dgm:pt>
    <dgm:pt modelId="{DC7D1642-47DD-4820-B0C8-0CEAC68F6380}">
      <dgm:prSet phldrT="[Text]" custT="1"/>
      <dgm:spPr/>
      <dgm:t>
        <a:bodyPr/>
        <a:lstStyle/>
        <a:p>
          <a:r>
            <a:rPr lang="en-US" sz="1400" b="1" dirty="0">
              <a:latin typeface="Segoe UI Light" panose="020B0502040204020203" pitchFamily="34" charset="0"/>
              <a:cs typeface="Segoe UI Light" panose="020B0502040204020203" pitchFamily="34" charset="0"/>
            </a:rPr>
            <a:t>Incentives and existing funding instruments</a:t>
          </a:r>
          <a:endParaRPr lang="en-ZA" sz="1400" b="1" dirty="0">
            <a:latin typeface="Segoe UI Light" panose="020B0502040204020203" pitchFamily="34" charset="0"/>
            <a:cs typeface="Segoe UI Light" panose="020B0502040204020203" pitchFamily="34" charset="0"/>
          </a:endParaRPr>
        </a:p>
      </dgm:t>
    </dgm:pt>
    <dgm:pt modelId="{77C800D7-DE25-4DB0-84BD-046832794A63}" type="parTrans" cxnId="{2D2C6CEF-3CA3-48C7-9475-0AD32B4F8EE9}">
      <dgm:prSet/>
      <dgm:spPr/>
      <dgm:t>
        <a:bodyPr/>
        <a:lstStyle/>
        <a:p>
          <a:endParaRPr lang="en-ZA"/>
        </a:p>
      </dgm:t>
    </dgm:pt>
    <dgm:pt modelId="{19D3FB33-2760-431D-9070-3D4EEF04A7F7}" type="sibTrans" cxnId="{2D2C6CEF-3CA3-48C7-9475-0AD32B4F8EE9}">
      <dgm:prSet/>
      <dgm:spPr/>
      <dgm:t>
        <a:bodyPr/>
        <a:lstStyle/>
        <a:p>
          <a:endParaRPr lang="en-ZA"/>
        </a:p>
      </dgm:t>
    </dgm:pt>
    <dgm:pt modelId="{F69DA498-0BAE-4D10-B298-822A6364EDB5}">
      <dgm:prSet phldrT="[Text]" custT="1"/>
      <dgm:spPr/>
      <dgm:t>
        <a:bodyPr/>
        <a:lstStyle/>
        <a:p>
          <a:r>
            <a:rPr lang="en-US" sz="1600" b="1" dirty="0">
              <a:solidFill>
                <a:schemeClr val="tx1"/>
              </a:solidFill>
              <a:latin typeface="Segoe UI Light" panose="020B0502040204020203" pitchFamily="34" charset="0"/>
              <a:cs typeface="Segoe UI Light" panose="020B0502040204020203" pitchFamily="34" charset="0"/>
            </a:rPr>
            <a:t>Creating demand for cooperatives products &amp; services</a:t>
          </a:r>
          <a:endParaRPr lang="en-ZA" sz="1600" b="1" dirty="0">
            <a:solidFill>
              <a:schemeClr val="tx1"/>
            </a:solidFill>
            <a:latin typeface="Segoe UI Light" panose="020B0502040204020203" pitchFamily="34" charset="0"/>
            <a:cs typeface="Segoe UI Light" panose="020B0502040204020203" pitchFamily="34" charset="0"/>
          </a:endParaRPr>
        </a:p>
      </dgm:t>
    </dgm:pt>
    <dgm:pt modelId="{17D382E2-EF76-4BAE-B2F8-F457C30AB00E}" type="parTrans" cxnId="{06CDCA71-05AA-479D-95D1-652E71BB38CE}">
      <dgm:prSet/>
      <dgm:spPr/>
      <dgm:t>
        <a:bodyPr/>
        <a:lstStyle/>
        <a:p>
          <a:endParaRPr lang="en-ZA"/>
        </a:p>
      </dgm:t>
    </dgm:pt>
    <dgm:pt modelId="{CF9C4DA6-0CBA-4A50-B1FE-B6078F923A6A}" type="sibTrans" cxnId="{06CDCA71-05AA-479D-95D1-652E71BB38CE}">
      <dgm:prSet/>
      <dgm:spPr/>
      <dgm:t>
        <a:bodyPr/>
        <a:lstStyle/>
        <a:p>
          <a:endParaRPr lang="en-ZA"/>
        </a:p>
      </dgm:t>
    </dgm:pt>
    <dgm:pt modelId="{BB3051A3-9C8E-46F2-A20B-AEC855ED707A}">
      <dgm:prSet phldrT="[Text]" custT="1"/>
      <dgm:spPr/>
      <dgm:t>
        <a:bodyPr/>
        <a:lstStyle/>
        <a:p>
          <a:r>
            <a:rPr lang="en-US" sz="1200" b="1" dirty="0">
              <a:latin typeface="Segoe UI Light" panose="020B0502040204020203" pitchFamily="34" charset="0"/>
              <a:cs typeface="Segoe UI Light" panose="020B0502040204020203" pitchFamily="34" charset="0"/>
            </a:rPr>
            <a:t>Creating Demand for Cooperatives:</a:t>
          </a:r>
          <a:endParaRPr lang="en-ZA" sz="1200" dirty="0">
            <a:latin typeface="Segoe UI Light" panose="020B0502040204020203" pitchFamily="34" charset="0"/>
            <a:cs typeface="Segoe UI Light" panose="020B0502040204020203" pitchFamily="34" charset="0"/>
          </a:endParaRPr>
        </a:p>
      </dgm:t>
    </dgm:pt>
    <dgm:pt modelId="{CF271991-97A7-4856-9723-2E4E5AC2890F}" type="parTrans" cxnId="{65A73797-47B8-4AAB-A143-8360617BEE8A}">
      <dgm:prSet/>
      <dgm:spPr/>
      <dgm:t>
        <a:bodyPr/>
        <a:lstStyle/>
        <a:p>
          <a:endParaRPr lang="en-ZA"/>
        </a:p>
      </dgm:t>
    </dgm:pt>
    <dgm:pt modelId="{28865524-3972-47A1-AA14-A89198D16DB7}" type="sibTrans" cxnId="{65A73797-47B8-4AAB-A143-8360617BEE8A}">
      <dgm:prSet/>
      <dgm:spPr/>
      <dgm:t>
        <a:bodyPr/>
        <a:lstStyle/>
        <a:p>
          <a:endParaRPr lang="en-ZA"/>
        </a:p>
      </dgm:t>
    </dgm:pt>
    <dgm:pt modelId="{033948CD-3C11-4C58-AF06-5DD695034BB7}">
      <dgm:prSet phldrT="[Text]" custT="1"/>
      <dgm:spPr/>
      <dgm:t>
        <a:bodyPr/>
        <a:lstStyle/>
        <a:p>
          <a:pPr algn="ctr"/>
          <a:r>
            <a:rPr lang="en-US" sz="1600" b="1" dirty="0">
              <a:solidFill>
                <a:schemeClr val="bg2">
                  <a:lumMod val="10000"/>
                </a:schemeClr>
              </a:solidFill>
              <a:latin typeface="Segoe UI Light" panose="020B0502040204020203" pitchFamily="34" charset="0"/>
              <a:cs typeface="Segoe UI Light" panose="020B0502040204020203" pitchFamily="34" charset="0"/>
            </a:rPr>
            <a:t>Improve sustainability of cooperatives</a:t>
          </a:r>
          <a:endParaRPr lang="en-ZA" sz="1600" b="1" dirty="0">
            <a:solidFill>
              <a:schemeClr val="bg2">
                <a:lumMod val="10000"/>
              </a:schemeClr>
            </a:solidFill>
            <a:latin typeface="Segoe UI Light" panose="020B0502040204020203" pitchFamily="34" charset="0"/>
            <a:cs typeface="Segoe UI Light" panose="020B0502040204020203" pitchFamily="34" charset="0"/>
          </a:endParaRPr>
        </a:p>
      </dgm:t>
    </dgm:pt>
    <dgm:pt modelId="{E7B48CAA-F82F-44C0-9015-C0DC4FB4C63B}" type="parTrans" cxnId="{2BE65856-F8C5-4B6E-BD81-26171D5903D1}">
      <dgm:prSet/>
      <dgm:spPr/>
      <dgm:t>
        <a:bodyPr/>
        <a:lstStyle/>
        <a:p>
          <a:endParaRPr lang="en-ZA"/>
        </a:p>
      </dgm:t>
    </dgm:pt>
    <dgm:pt modelId="{346E75DF-47BA-4068-BA2C-2142EF9E19BD}" type="sibTrans" cxnId="{2BE65856-F8C5-4B6E-BD81-26171D5903D1}">
      <dgm:prSet/>
      <dgm:spPr/>
      <dgm:t>
        <a:bodyPr/>
        <a:lstStyle/>
        <a:p>
          <a:endParaRPr lang="en-ZA"/>
        </a:p>
      </dgm:t>
    </dgm:pt>
    <dgm:pt modelId="{B83623C4-3534-40D9-ACD0-45D377FBAE8D}">
      <dgm:prSet phldrT="[Text]" custT="1"/>
      <dgm:spPr/>
      <dgm:t>
        <a:bodyPr/>
        <a:lstStyle/>
        <a:p>
          <a:r>
            <a:rPr lang="en-US" sz="1400" b="1" dirty="0">
              <a:latin typeface="Segoe UI Light" panose="020B0502040204020203" pitchFamily="34" charset="0"/>
              <a:cs typeface="Segoe UI Light" panose="020B0502040204020203" pitchFamily="34" charset="0"/>
            </a:rPr>
            <a:t>Establishment of CFIs and Cooperative Bank</a:t>
          </a:r>
          <a:endParaRPr lang="en-ZA" sz="1400" b="1" dirty="0">
            <a:latin typeface="Segoe UI Light" panose="020B0502040204020203" pitchFamily="34" charset="0"/>
            <a:cs typeface="Segoe UI Light" panose="020B0502040204020203" pitchFamily="34" charset="0"/>
          </a:endParaRPr>
        </a:p>
      </dgm:t>
    </dgm:pt>
    <dgm:pt modelId="{60BBF4CA-886F-47B6-90A7-08FF74C7A5FC}" type="parTrans" cxnId="{CCB1A586-C2E0-4E55-805E-8F8852B4EF69}">
      <dgm:prSet/>
      <dgm:spPr/>
      <dgm:t>
        <a:bodyPr/>
        <a:lstStyle/>
        <a:p>
          <a:endParaRPr lang="en-ZA"/>
        </a:p>
      </dgm:t>
    </dgm:pt>
    <dgm:pt modelId="{EEBFA82B-F3F1-4C44-9698-0F5D2BC98B6C}" type="sibTrans" cxnId="{CCB1A586-C2E0-4E55-805E-8F8852B4EF69}">
      <dgm:prSet/>
      <dgm:spPr/>
      <dgm:t>
        <a:bodyPr/>
        <a:lstStyle/>
        <a:p>
          <a:endParaRPr lang="en-ZA"/>
        </a:p>
      </dgm:t>
    </dgm:pt>
    <dgm:pt modelId="{F6257709-D3B4-4DCE-91C6-A46E6FEB3278}">
      <dgm:prSet phldrT="[Text]" custT="1"/>
      <dgm:spPr/>
      <dgm:t>
        <a:bodyPr/>
        <a:lstStyle/>
        <a:p>
          <a:pPr>
            <a:buFont typeface="Wingdings" panose="05000000000000000000" pitchFamily="2" charset="2"/>
            <a:buChar char="ü"/>
          </a:pPr>
          <a:r>
            <a:rPr lang="en-US" sz="1100" b="1" i="1" u="sng" dirty="0">
              <a:latin typeface="Segoe UI Light" panose="020B0502040204020203" pitchFamily="34" charset="0"/>
              <a:cs typeface="Segoe UI Light" panose="020B0502040204020203" pitchFamily="34" charset="0"/>
            </a:rPr>
            <a:t>Category 1</a:t>
          </a:r>
          <a:r>
            <a:rPr lang="en-US" sz="1100" b="1" dirty="0">
              <a:latin typeface="Segoe UI Light" panose="020B0502040204020203" pitchFamily="34" charset="0"/>
              <a:cs typeface="Segoe UI Light" panose="020B0502040204020203" pitchFamily="34" charset="0"/>
            </a:rPr>
            <a:t>: Access to markets in the public sector</a:t>
          </a:r>
          <a:endParaRPr lang="en-ZA" sz="1100" b="1" dirty="0">
            <a:latin typeface="Segoe UI Light" panose="020B0502040204020203" pitchFamily="34" charset="0"/>
            <a:cs typeface="Segoe UI Light" panose="020B0502040204020203" pitchFamily="34" charset="0"/>
          </a:endParaRPr>
        </a:p>
      </dgm:t>
    </dgm:pt>
    <dgm:pt modelId="{BA273132-5991-4E1F-8324-56D8F07A5F7A}" type="parTrans" cxnId="{7FDAAE29-91CC-441B-905B-7BA513074288}">
      <dgm:prSet/>
      <dgm:spPr/>
      <dgm:t>
        <a:bodyPr/>
        <a:lstStyle/>
        <a:p>
          <a:endParaRPr lang="en-ZA"/>
        </a:p>
      </dgm:t>
    </dgm:pt>
    <dgm:pt modelId="{FC3B4649-8CED-4C24-B074-ABFBD1820DB9}" type="sibTrans" cxnId="{7FDAAE29-91CC-441B-905B-7BA513074288}">
      <dgm:prSet/>
      <dgm:spPr/>
      <dgm:t>
        <a:bodyPr/>
        <a:lstStyle/>
        <a:p>
          <a:endParaRPr lang="en-ZA"/>
        </a:p>
      </dgm:t>
    </dgm:pt>
    <dgm:pt modelId="{65D16FEC-BD6B-49B0-B27C-D1499E392CF8}">
      <dgm:prSet custT="1"/>
      <dgm:spPr/>
      <dgm:t>
        <a:bodyPr/>
        <a:lstStyle/>
        <a:p>
          <a:pPr>
            <a:buFont typeface="Wingdings" panose="05000000000000000000" pitchFamily="2" charset="2"/>
            <a:buChar char="ü"/>
          </a:pPr>
          <a:r>
            <a:rPr lang="en-US" sz="1100" b="1" i="1" u="sng" dirty="0">
              <a:latin typeface="Segoe UI Light" panose="020B0502040204020203" pitchFamily="34" charset="0"/>
              <a:cs typeface="Segoe UI Light" panose="020B0502040204020203" pitchFamily="34" charset="0"/>
            </a:rPr>
            <a:t>Category  </a:t>
          </a:r>
          <a:r>
            <a:rPr lang="en-US" sz="1100" b="1" i="1" dirty="0">
              <a:latin typeface="Segoe UI Light" panose="020B0502040204020203" pitchFamily="34" charset="0"/>
              <a:cs typeface="Segoe UI Light" panose="020B0502040204020203" pitchFamily="34" charset="0"/>
            </a:rPr>
            <a:t>2</a:t>
          </a:r>
          <a:r>
            <a:rPr lang="en-US" sz="1100" b="1" dirty="0">
              <a:latin typeface="Segoe UI Light" panose="020B0502040204020203" pitchFamily="34" charset="0"/>
              <a:cs typeface="Segoe UI Light" panose="020B0502040204020203" pitchFamily="34" charset="0"/>
            </a:rPr>
            <a:t>: Access to markets in the private sector</a:t>
          </a:r>
          <a:endParaRPr lang="en-ZA" sz="1100" b="1" dirty="0">
            <a:latin typeface="Segoe UI Light" panose="020B0502040204020203" pitchFamily="34" charset="0"/>
            <a:cs typeface="Segoe UI Light" panose="020B0502040204020203" pitchFamily="34" charset="0"/>
          </a:endParaRPr>
        </a:p>
      </dgm:t>
    </dgm:pt>
    <dgm:pt modelId="{4970A457-DAB8-4EDF-ACDF-D17453CC0232}" type="parTrans" cxnId="{E62708BB-22CA-4A6D-871B-D9DA0C097B16}">
      <dgm:prSet/>
      <dgm:spPr/>
      <dgm:t>
        <a:bodyPr/>
        <a:lstStyle/>
        <a:p>
          <a:endParaRPr lang="en-ZA"/>
        </a:p>
      </dgm:t>
    </dgm:pt>
    <dgm:pt modelId="{42A4A5B4-8673-4CB7-AA3F-D761C1AD599E}" type="sibTrans" cxnId="{E62708BB-22CA-4A6D-871B-D9DA0C097B16}">
      <dgm:prSet/>
      <dgm:spPr/>
      <dgm:t>
        <a:bodyPr/>
        <a:lstStyle/>
        <a:p>
          <a:endParaRPr lang="en-ZA"/>
        </a:p>
      </dgm:t>
    </dgm:pt>
    <dgm:pt modelId="{7AEA95CC-3AEC-4FFA-909C-F82C83CC5E36}">
      <dgm:prSet custT="1"/>
      <dgm:spPr/>
      <dgm:t>
        <a:bodyPr/>
        <a:lstStyle/>
        <a:p>
          <a:pPr>
            <a:buFont typeface="Wingdings" panose="05000000000000000000" pitchFamily="2" charset="2"/>
            <a:buChar char="ü"/>
          </a:pPr>
          <a:r>
            <a:rPr lang="en-US" sz="1100" b="1" i="1" u="sng" dirty="0">
              <a:latin typeface="Segoe UI Light" panose="020B0502040204020203" pitchFamily="34" charset="0"/>
              <a:cs typeface="Segoe UI Light" panose="020B0502040204020203" pitchFamily="34" charset="0"/>
            </a:rPr>
            <a:t>Category  </a:t>
          </a:r>
          <a:r>
            <a:rPr lang="en-US" sz="1100" b="1" i="1" dirty="0">
              <a:latin typeface="Segoe UI Light" panose="020B0502040204020203" pitchFamily="34" charset="0"/>
              <a:cs typeface="Segoe UI Light" panose="020B0502040204020203" pitchFamily="34" charset="0"/>
            </a:rPr>
            <a:t>3</a:t>
          </a:r>
          <a:r>
            <a:rPr lang="en-US" sz="1100" b="1" dirty="0">
              <a:latin typeface="Segoe UI Light" panose="020B0502040204020203" pitchFamily="34" charset="0"/>
              <a:cs typeface="Segoe UI Light" panose="020B0502040204020203" pitchFamily="34" charset="0"/>
            </a:rPr>
            <a:t>: Exports promotion</a:t>
          </a:r>
          <a:endParaRPr lang="en-ZA" sz="1100" b="1" dirty="0">
            <a:latin typeface="Segoe UI Light" panose="020B0502040204020203" pitchFamily="34" charset="0"/>
            <a:cs typeface="Segoe UI Light" panose="020B0502040204020203" pitchFamily="34" charset="0"/>
          </a:endParaRPr>
        </a:p>
      </dgm:t>
    </dgm:pt>
    <dgm:pt modelId="{CD2112CD-2EDC-465B-8770-4FA1F1BD20FC}" type="parTrans" cxnId="{BD736C6B-B080-482F-AF61-D2566C13A56B}">
      <dgm:prSet/>
      <dgm:spPr/>
      <dgm:t>
        <a:bodyPr/>
        <a:lstStyle/>
        <a:p>
          <a:endParaRPr lang="en-ZA"/>
        </a:p>
      </dgm:t>
    </dgm:pt>
    <dgm:pt modelId="{BD1D5D78-BD2E-4467-A7AC-8ACCBEDFF5B6}" type="sibTrans" cxnId="{BD736C6B-B080-482F-AF61-D2566C13A56B}">
      <dgm:prSet/>
      <dgm:spPr/>
      <dgm:t>
        <a:bodyPr/>
        <a:lstStyle/>
        <a:p>
          <a:endParaRPr lang="en-ZA"/>
        </a:p>
      </dgm:t>
    </dgm:pt>
    <dgm:pt modelId="{86F565DD-703E-45AB-BE36-292B9077CC0F}">
      <dgm:prSet phldrT="[Text]" custT="1"/>
      <dgm:spPr/>
      <dgm:t>
        <a:bodyPr/>
        <a:lstStyle/>
        <a:p>
          <a:pPr marL="57150" lvl="1" indent="0" algn="l" defTabSz="488950">
            <a:lnSpc>
              <a:spcPct val="90000"/>
            </a:lnSpc>
            <a:spcBef>
              <a:spcPct val="0"/>
            </a:spcBef>
            <a:spcAft>
              <a:spcPct val="15000"/>
            </a:spcAft>
          </a:pPr>
          <a:endParaRPr lang="en-ZA" sz="1100" b="1" kern="1200" dirty="0">
            <a:latin typeface="Segoe UI Light" panose="020B0502040204020203" pitchFamily="34" charset="0"/>
            <a:cs typeface="Segoe UI Light" panose="020B0502040204020203" pitchFamily="34" charset="0"/>
          </a:endParaRPr>
        </a:p>
      </dgm:t>
    </dgm:pt>
    <dgm:pt modelId="{D0583759-2C42-436D-9CDD-210A597D0AFB}" type="parTrans" cxnId="{77A63AFB-749A-4165-ADAE-881E1E9CAB0C}">
      <dgm:prSet/>
      <dgm:spPr/>
      <dgm:t>
        <a:bodyPr/>
        <a:lstStyle/>
        <a:p>
          <a:endParaRPr lang="en-ZA"/>
        </a:p>
      </dgm:t>
    </dgm:pt>
    <dgm:pt modelId="{56B78B81-C91F-4DD5-92BE-CA4994357AEC}" type="sibTrans" cxnId="{77A63AFB-749A-4165-ADAE-881E1E9CAB0C}">
      <dgm:prSet/>
      <dgm:spPr/>
      <dgm:t>
        <a:bodyPr/>
        <a:lstStyle/>
        <a:p>
          <a:endParaRPr lang="en-ZA"/>
        </a:p>
      </dgm:t>
    </dgm:pt>
    <dgm:pt modelId="{3F3B28E5-9AAB-4187-8BAB-974D8F026F60}">
      <dgm:prSet phldrT="[Text]" custT="1"/>
      <dgm:spPr/>
      <dgm:t>
        <a:bodyPr/>
        <a:lstStyle/>
        <a:p>
          <a:r>
            <a:rPr lang="en-US" sz="1400" b="1" dirty="0">
              <a:solidFill>
                <a:schemeClr val="tx1"/>
              </a:solidFill>
              <a:latin typeface="Segoe UI Light" panose="020B0502040204020203" pitchFamily="34" charset="0"/>
              <a:cs typeface="Segoe UI Light" panose="020B0502040204020203" pitchFamily="34" charset="0"/>
            </a:rPr>
            <a:t>Township Economy  Partnership Fund</a:t>
          </a:r>
          <a:endParaRPr lang="en-ZA" sz="1400" b="1" dirty="0">
            <a:solidFill>
              <a:schemeClr val="tx1"/>
            </a:solidFill>
            <a:latin typeface="Segoe UI Light" panose="020B0502040204020203" pitchFamily="34" charset="0"/>
            <a:cs typeface="Segoe UI Light" panose="020B0502040204020203" pitchFamily="34" charset="0"/>
          </a:endParaRPr>
        </a:p>
      </dgm:t>
    </dgm:pt>
    <dgm:pt modelId="{3324B6F1-38D6-4B49-BBF5-3BE2D761358A}" type="parTrans" cxnId="{4F99BA5A-0844-4B1C-90CA-158F0E0700DE}">
      <dgm:prSet/>
      <dgm:spPr/>
      <dgm:t>
        <a:bodyPr/>
        <a:lstStyle/>
        <a:p>
          <a:endParaRPr lang="en-ZA"/>
        </a:p>
      </dgm:t>
    </dgm:pt>
    <dgm:pt modelId="{CFE0E131-D4BD-4F18-9F4F-55CE857B77DC}" type="sibTrans" cxnId="{4F99BA5A-0844-4B1C-90CA-158F0E0700DE}">
      <dgm:prSet/>
      <dgm:spPr/>
      <dgm:t>
        <a:bodyPr/>
        <a:lstStyle/>
        <a:p>
          <a:endParaRPr lang="en-ZA"/>
        </a:p>
      </dgm:t>
    </dgm:pt>
    <dgm:pt modelId="{CEC96084-A385-4850-AF66-7D7952CCF969}">
      <dgm:prSet custT="1"/>
      <dgm:spPr/>
      <dgm:t>
        <a:bodyPr/>
        <a:lstStyle/>
        <a:p>
          <a:pPr>
            <a:buFont typeface="Wingdings" panose="05000000000000000000" pitchFamily="2" charset="2"/>
            <a:buChar char="ü"/>
          </a:pPr>
          <a:endParaRPr lang="en-ZA" sz="1200" b="1" dirty="0">
            <a:latin typeface="Segoe UI Light" panose="020B0502040204020203" pitchFamily="34" charset="0"/>
            <a:cs typeface="Segoe UI Light" panose="020B0502040204020203" pitchFamily="34" charset="0"/>
          </a:endParaRPr>
        </a:p>
      </dgm:t>
    </dgm:pt>
    <dgm:pt modelId="{6B6E6410-9742-4FC6-B851-CEBD3DD6C9C7}" type="parTrans" cxnId="{04408596-D7A3-44B7-955B-63FF674017EC}">
      <dgm:prSet/>
      <dgm:spPr/>
      <dgm:t>
        <a:bodyPr/>
        <a:lstStyle/>
        <a:p>
          <a:endParaRPr lang="en-ZA"/>
        </a:p>
      </dgm:t>
    </dgm:pt>
    <dgm:pt modelId="{4AC06A53-78F4-4EAD-9F08-277C4CD966F3}" type="sibTrans" cxnId="{04408596-D7A3-44B7-955B-63FF674017EC}">
      <dgm:prSet/>
      <dgm:spPr/>
      <dgm:t>
        <a:bodyPr/>
        <a:lstStyle/>
        <a:p>
          <a:endParaRPr lang="en-ZA"/>
        </a:p>
      </dgm:t>
    </dgm:pt>
    <dgm:pt modelId="{46DB93BE-305F-48D2-8DC0-2D37C2D87DAA}">
      <dgm:prSet custT="1"/>
      <dgm:spPr/>
      <dgm:t>
        <a:bodyPr/>
        <a:lstStyle/>
        <a:p>
          <a:pPr>
            <a:buFont typeface="Wingdings" panose="05000000000000000000" pitchFamily="2" charset="2"/>
            <a:buChar char="ü"/>
          </a:pPr>
          <a:r>
            <a:rPr lang="en-US" sz="1100" b="1" dirty="0">
              <a:solidFill>
                <a:schemeClr val="tx1"/>
              </a:solidFill>
              <a:latin typeface="Segoe UI Light" panose="020B0502040204020203" pitchFamily="34" charset="0"/>
              <a:cs typeface="Segoe UI Light" panose="020B0502040204020203" pitchFamily="34" charset="0"/>
            </a:rPr>
            <a:t>Set aside 5% of procurement for Coops from BBBEE Fund</a:t>
          </a:r>
          <a:endParaRPr lang="en-ZA" sz="1100" b="1" dirty="0">
            <a:solidFill>
              <a:schemeClr val="tx1"/>
            </a:solidFill>
            <a:latin typeface="Segoe UI Light" panose="020B0502040204020203" pitchFamily="34" charset="0"/>
            <a:cs typeface="Segoe UI Light" panose="020B0502040204020203" pitchFamily="34" charset="0"/>
          </a:endParaRPr>
        </a:p>
      </dgm:t>
    </dgm:pt>
    <dgm:pt modelId="{3FA72EB6-16C4-48BB-84B4-4BDCE4574416}" type="parTrans" cxnId="{518DA817-A44B-427F-B08A-2B3B2B42D848}">
      <dgm:prSet/>
      <dgm:spPr/>
      <dgm:t>
        <a:bodyPr/>
        <a:lstStyle/>
        <a:p>
          <a:endParaRPr lang="en-ZA"/>
        </a:p>
      </dgm:t>
    </dgm:pt>
    <dgm:pt modelId="{CB804748-BE9F-4F8F-91EF-5221035C4016}" type="sibTrans" cxnId="{518DA817-A44B-427F-B08A-2B3B2B42D848}">
      <dgm:prSet/>
      <dgm:spPr/>
      <dgm:t>
        <a:bodyPr/>
        <a:lstStyle/>
        <a:p>
          <a:endParaRPr lang="en-ZA"/>
        </a:p>
      </dgm:t>
    </dgm:pt>
    <dgm:pt modelId="{7C8F8705-8AAF-4F93-8C75-5B232A8E89B3}">
      <dgm:prSet phldrT="[Text]" custT="1"/>
      <dgm:spPr/>
      <dgm:t>
        <a:bodyPr/>
        <a:lstStyle/>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rPr>
            <a:t>Cooperatives in the Township Zones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dgm:t>
    </dgm:pt>
    <dgm:pt modelId="{1B04BC18-8C2F-40CE-A1F0-609870C4C982}" type="parTrans" cxnId="{4A643B1D-453E-4978-AACE-5F213182C856}">
      <dgm:prSet/>
      <dgm:spPr/>
      <dgm:t>
        <a:bodyPr/>
        <a:lstStyle/>
        <a:p>
          <a:endParaRPr lang="en-ZA"/>
        </a:p>
      </dgm:t>
    </dgm:pt>
    <dgm:pt modelId="{4F0EAEAE-FC1F-49A4-9EEB-1E55C38385DA}" type="sibTrans" cxnId="{4A643B1D-453E-4978-AACE-5F213182C856}">
      <dgm:prSet/>
      <dgm:spPr/>
      <dgm:t>
        <a:bodyPr/>
        <a:lstStyle/>
        <a:p>
          <a:endParaRPr lang="en-ZA"/>
        </a:p>
      </dgm:t>
    </dgm:pt>
    <dgm:pt modelId="{96D9C612-8994-4F1B-AE12-5855E554D2B4}">
      <dgm:prSet phldrT="[Text]" custT="1"/>
      <dgm:spPr/>
      <dgm:t>
        <a:bodyPr/>
        <a:lstStyle/>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rPr>
            <a:t>Cooperatives in the Taxi Economy nodes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dgm:t>
    </dgm:pt>
    <dgm:pt modelId="{B2A67731-26EB-4BC5-964C-7346A3FED67A}" type="parTrans" cxnId="{A8A4068A-FC14-40F6-9C74-33D89AEA7140}">
      <dgm:prSet/>
      <dgm:spPr/>
      <dgm:t>
        <a:bodyPr/>
        <a:lstStyle/>
        <a:p>
          <a:endParaRPr lang="en-ZA"/>
        </a:p>
      </dgm:t>
    </dgm:pt>
    <dgm:pt modelId="{0C14E74E-3A4A-44C7-9782-C1958B787F76}" type="sibTrans" cxnId="{A8A4068A-FC14-40F6-9C74-33D89AEA7140}">
      <dgm:prSet/>
      <dgm:spPr/>
      <dgm:t>
        <a:bodyPr/>
        <a:lstStyle/>
        <a:p>
          <a:endParaRPr lang="en-ZA"/>
        </a:p>
      </dgm:t>
    </dgm:pt>
    <dgm:pt modelId="{8E7C9DA9-65BE-4109-9473-3A672C4B5F04}">
      <dgm:prSet phldrT="[Text]" custT="1"/>
      <dgm:spPr/>
      <dgm:t>
        <a:bodyPr/>
        <a:lstStyle/>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latin typeface="Segoe UI Light" panose="020B0502040204020203" pitchFamily="34" charset="0"/>
              <a:cs typeface="Segoe UI Light" panose="020B0502040204020203" pitchFamily="34" charset="0"/>
            </a:rPr>
            <a:t>Convene annual funding fair</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dgm:t>
    </dgm:pt>
    <dgm:pt modelId="{37661246-AA5E-42AB-977C-E093CD2CB662}" type="parTrans" cxnId="{291130C6-343B-401C-AD23-91B268224AE5}">
      <dgm:prSet/>
      <dgm:spPr/>
      <dgm:t>
        <a:bodyPr/>
        <a:lstStyle/>
        <a:p>
          <a:endParaRPr lang="en-ZA"/>
        </a:p>
      </dgm:t>
    </dgm:pt>
    <dgm:pt modelId="{01F7E8FB-4EC6-465A-9D91-6B580D3DA1F5}" type="sibTrans" cxnId="{291130C6-343B-401C-AD23-91B268224AE5}">
      <dgm:prSet/>
      <dgm:spPr/>
      <dgm:t>
        <a:bodyPr/>
        <a:lstStyle/>
        <a:p>
          <a:endParaRPr lang="en-ZA"/>
        </a:p>
      </dgm:t>
    </dgm:pt>
    <dgm:pt modelId="{ABF2A799-33F2-4172-B199-6FD91BF19645}">
      <dgm:prSet phldrT="[Text]" custT="1"/>
      <dgm:spPr/>
      <dgm:t>
        <a:bodyPr/>
        <a:lstStyle/>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latin typeface="Segoe UI Light" panose="020B0502040204020203" pitchFamily="34" charset="0"/>
              <a:cs typeface="Segoe UI Light" panose="020B0502040204020203" pitchFamily="34" charset="0"/>
            </a:rPr>
            <a:t>Convene Investment readiness programmes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dgm:t>
    </dgm:pt>
    <dgm:pt modelId="{9499E417-714B-4088-A6D5-B12D54EC2AB0}" type="parTrans" cxnId="{0AC65368-9C6B-44FB-8432-3840CF93A858}">
      <dgm:prSet/>
      <dgm:spPr/>
      <dgm:t>
        <a:bodyPr/>
        <a:lstStyle/>
        <a:p>
          <a:endParaRPr lang="en-ZA"/>
        </a:p>
      </dgm:t>
    </dgm:pt>
    <dgm:pt modelId="{F3A29238-DE7B-4A97-90F2-78ADF90FAD3A}" type="sibTrans" cxnId="{0AC65368-9C6B-44FB-8432-3840CF93A858}">
      <dgm:prSet/>
      <dgm:spPr/>
      <dgm:t>
        <a:bodyPr/>
        <a:lstStyle/>
        <a:p>
          <a:endParaRPr lang="en-ZA"/>
        </a:p>
      </dgm:t>
    </dgm:pt>
    <dgm:pt modelId="{10EA7558-2E17-4D7E-B96C-4EDC2E17707C}" type="pres">
      <dgm:prSet presAssocID="{0EB3B667-E64B-49B6-8DC9-FE3D14BC362D}" presName="Name0" presStyleCnt="0">
        <dgm:presLayoutVars>
          <dgm:dir/>
          <dgm:animLvl val="lvl"/>
          <dgm:resizeHandles/>
        </dgm:presLayoutVars>
      </dgm:prSet>
      <dgm:spPr/>
    </dgm:pt>
    <dgm:pt modelId="{FE3D9A8A-9F17-4ED7-B975-0866788E89B5}" type="pres">
      <dgm:prSet presAssocID="{8406E9D6-4A31-4DF5-85A4-37505EB156F2}" presName="linNode" presStyleCnt="0"/>
      <dgm:spPr/>
    </dgm:pt>
    <dgm:pt modelId="{3AD3B0D3-444D-4EA7-AFE3-E2E2892DA163}" type="pres">
      <dgm:prSet presAssocID="{8406E9D6-4A31-4DF5-85A4-37505EB156F2}" presName="parentShp" presStyleLbl="node1" presStyleIdx="0" presStyleCnt="3" custScaleY="76005">
        <dgm:presLayoutVars>
          <dgm:bulletEnabled val="1"/>
        </dgm:presLayoutVars>
      </dgm:prSet>
      <dgm:spPr/>
    </dgm:pt>
    <dgm:pt modelId="{F2D5B916-9C7A-4993-B4D4-A7B3597E2FD5}" type="pres">
      <dgm:prSet presAssocID="{8406E9D6-4A31-4DF5-85A4-37505EB156F2}" presName="childShp" presStyleLbl="bgAccFollowNode1" presStyleIdx="0" presStyleCnt="3" custScaleY="101661">
        <dgm:presLayoutVars>
          <dgm:bulletEnabled val="1"/>
        </dgm:presLayoutVars>
      </dgm:prSet>
      <dgm:spPr/>
    </dgm:pt>
    <dgm:pt modelId="{A8CE5B1E-1786-46DB-BE91-B16ED6B9DF79}" type="pres">
      <dgm:prSet presAssocID="{03615C21-B247-4E84-ADCF-033AED2CE402}" presName="spacing" presStyleCnt="0"/>
      <dgm:spPr/>
    </dgm:pt>
    <dgm:pt modelId="{958CF252-92C3-4743-A843-F792B1BA1836}" type="pres">
      <dgm:prSet presAssocID="{F69DA498-0BAE-4D10-B298-822A6364EDB5}" presName="linNode" presStyleCnt="0"/>
      <dgm:spPr/>
    </dgm:pt>
    <dgm:pt modelId="{5708C16D-74C8-4B0C-A117-596EB6AE74D5}" type="pres">
      <dgm:prSet presAssocID="{F69DA498-0BAE-4D10-B298-822A6364EDB5}" presName="parentShp" presStyleLbl="node1" presStyleIdx="1" presStyleCnt="3">
        <dgm:presLayoutVars>
          <dgm:bulletEnabled val="1"/>
        </dgm:presLayoutVars>
      </dgm:prSet>
      <dgm:spPr/>
    </dgm:pt>
    <dgm:pt modelId="{74EAEDEB-B099-4319-82B9-F08571D52271}" type="pres">
      <dgm:prSet presAssocID="{F69DA498-0BAE-4D10-B298-822A6364EDB5}" presName="childShp" presStyleLbl="bgAccFollowNode1" presStyleIdx="1" presStyleCnt="3" custScaleY="116491">
        <dgm:presLayoutVars>
          <dgm:bulletEnabled val="1"/>
        </dgm:presLayoutVars>
      </dgm:prSet>
      <dgm:spPr/>
    </dgm:pt>
    <dgm:pt modelId="{3788C0BB-D32B-44C3-9EA2-F7AF99679CC2}" type="pres">
      <dgm:prSet presAssocID="{CF9C4DA6-0CBA-4A50-B1FE-B6078F923A6A}" presName="spacing" presStyleCnt="0"/>
      <dgm:spPr/>
    </dgm:pt>
    <dgm:pt modelId="{ACDB22DC-378A-479B-8AC4-ED26A42362C7}" type="pres">
      <dgm:prSet presAssocID="{033948CD-3C11-4C58-AF06-5DD695034BB7}" presName="linNode" presStyleCnt="0"/>
      <dgm:spPr/>
    </dgm:pt>
    <dgm:pt modelId="{821D6E0F-32BB-4302-A4E7-BBC0008CFF71}" type="pres">
      <dgm:prSet presAssocID="{033948CD-3C11-4C58-AF06-5DD695034BB7}" presName="parentShp" presStyleLbl="node1" presStyleIdx="2" presStyleCnt="3" custScaleY="76784" custLinFactNeighborX="-1439" custLinFactNeighborY="-12098">
        <dgm:presLayoutVars>
          <dgm:bulletEnabled val="1"/>
        </dgm:presLayoutVars>
      </dgm:prSet>
      <dgm:spPr/>
    </dgm:pt>
    <dgm:pt modelId="{3837B0A2-05AB-4471-916F-D67D178004F2}" type="pres">
      <dgm:prSet presAssocID="{033948CD-3C11-4C58-AF06-5DD695034BB7}" presName="childShp" presStyleLbl="bgAccFollowNode1" presStyleIdx="2" presStyleCnt="3" custScaleX="114026" custScaleY="59616" custLinFactNeighborX="74" custLinFactNeighborY="-8589">
        <dgm:presLayoutVars>
          <dgm:bulletEnabled val="1"/>
        </dgm:presLayoutVars>
      </dgm:prSet>
      <dgm:spPr/>
    </dgm:pt>
  </dgm:ptLst>
  <dgm:cxnLst>
    <dgm:cxn modelId="{8FF09813-0BEA-4672-A800-01C44A50AA88}" type="presOf" srcId="{ABF2A799-33F2-4172-B199-6FD91BF19645}" destId="{3837B0A2-05AB-4471-916F-D67D178004F2}" srcOrd="0" destOrd="3" presId="urn:microsoft.com/office/officeart/2005/8/layout/vList6"/>
    <dgm:cxn modelId="{B85F7B14-86E0-4AA8-BCDE-DFC537A6EF82}" type="presOf" srcId="{65D16FEC-BD6B-49B0-B27C-D1499E392CF8}" destId="{74EAEDEB-B099-4319-82B9-F08571D52271}" srcOrd="0" destOrd="2" presId="urn:microsoft.com/office/officeart/2005/8/layout/vList6"/>
    <dgm:cxn modelId="{518DA817-A44B-427F-B08A-2B3B2B42D848}" srcId="{F69DA498-0BAE-4D10-B298-822A6364EDB5}" destId="{46DB93BE-305F-48D2-8DC0-2D37C2D87DAA}" srcOrd="4" destOrd="0" parTransId="{3FA72EB6-16C4-48BB-84B4-4BDCE4574416}" sibTransId="{CB804748-BE9F-4F8F-91EF-5221035C4016}"/>
    <dgm:cxn modelId="{8EB7591A-7EC0-42FF-9F17-7180CF6D2AC1}" type="presOf" srcId="{F6257709-D3B4-4DCE-91C6-A46E6FEB3278}" destId="{74EAEDEB-B099-4319-82B9-F08571D52271}" srcOrd="0" destOrd="1" presId="urn:microsoft.com/office/officeart/2005/8/layout/vList6"/>
    <dgm:cxn modelId="{4A643B1D-453E-4978-AACE-5F213182C856}" srcId="{033948CD-3C11-4C58-AF06-5DD695034BB7}" destId="{7C8F8705-8AAF-4F93-8C75-5B232A8E89B3}" srcOrd="0" destOrd="0" parTransId="{1B04BC18-8C2F-40CE-A1F0-609870C4C982}" sibTransId="{4F0EAEAE-FC1F-49A4-9EEB-1E55C38385DA}"/>
    <dgm:cxn modelId="{7FDAAE29-91CC-441B-905B-7BA513074288}" srcId="{F69DA498-0BAE-4D10-B298-822A6364EDB5}" destId="{F6257709-D3B4-4DCE-91C6-A46E6FEB3278}" srcOrd="1" destOrd="0" parTransId="{BA273132-5991-4E1F-8324-56D8F07A5F7A}" sibTransId="{FC3B4649-8CED-4C24-B074-ABFBD1820DB9}"/>
    <dgm:cxn modelId="{8BCD3035-E126-4647-BA6F-B25FCC750980}" type="presOf" srcId="{CEC96084-A385-4850-AF66-7D7952CCF969}" destId="{74EAEDEB-B099-4319-82B9-F08571D52271}" srcOrd="0" destOrd="5" presId="urn:microsoft.com/office/officeart/2005/8/layout/vList6"/>
    <dgm:cxn modelId="{4CC25637-B3DD-434F-8C81-1113F93EF903}" type="presOf" srcId="{F69DA498-0BAE-4D10-B298-822A6364EDB5}" destId="{5708C16D-74C8-4B0C-A117-596EB6AE74D5}" srcOrd="0" destOrd="0" presId="urn:microsoft.com/office/officeart/2005/8/layout/vList6"/>
    <dgm:cxn modelId="{659EC237-9B9A-4FAC-8F61-EA707920685C}" type="presOf" srcId="{7C8F8705-8AAF-4F93-8C75-5B232A8E89B3}" destId="{3837B0A2-05AB-4471-916F-D67D178004F2}" srcOrd="0" destOrd="0" presId="urn:microsoft.com/office/officeart/2005/8/layout/vList6"/>
    <dgm:cxn modelId="{4C69915E-09F2-47E7-9AF9-FC286618F956}" type="presOf" srcId="{B83623C4-3534-40D9-ACD0-45D377FBAE8D}" destId="{F2D5B916-9C7A-4993-B4D4-A7B3597E2FD5}" srcOrd="0" destOrd="1" presId="urn:microsoft.com/office/officeart/2005/8/layout/vList6"/>
    <dgm:cxn modelId="{A7F7A65E-8789-46D1-9B19-06EEC83D35EE}" type="presOf" srcId="{8406E9D6-4A31-4DF5-85A4-37505EB156F2}" destId="{3AD3B0D3-444D-4EA7-AFE3-E2E2892DA163}" srcOrd="0" destOrd="0" presId="urn:microsoft.com/office/officeart/2005/8/layout/vList6"/>
    <dgm:cxn modelId="{4C040960-2897-4BB8-AAD4-BB2637F43BE5}" type="presOf" srcId="{DC7D1642-47DD-4820-B0C8-0CEAC68F6380}" destId="{F2D5B916-9C7A-4993-B4D4-A7B3597E2FD5}" srcOrd="0" destOrd="0" presId="urn:microsoft.com/office/officeart/2005/8/layout/vList6"/>
    <dgm:cxn modelId="{E181E463-DA5C-4805-A2EE-7F3B4C308F9C}" type="presOf" srcId="{96D9C612-8994-4F1B-AE12-5855E554D2B4}" destId="{3837B0A2-05AB-4471-916F-D67D178004F2}" srcOrd="0" destOrd="1" presId="urn:microsoft.com/office/officeart/2005/8/layout/vList6"/>
    <dgm:cxn modelId="{0AC65368-9C6B-44FB-8432-3840CF93A858}" srcId="{033948CD-3C11-4C58-AF06-5DD695034BB7}" destId="{ABF2A799-33F2-4172-B199-6FD91BF19645}" srcOrd="3" destOrd="0" parTransId="{9499E417-714B-4088-A6D5-B12D54EC2AB0}" sibTransId="{F3A29238-DE7B-4A97-90F2-78ADF90FAD3A}"/>
    <dgm:cxn modelId="{BD736C6B-B080-482F-AF61-D2566C13A56B}" srcId="{F69DA498-0BAE-4D10-B298-822A6364EDB5}" destId="{7AEA95CC-3AEC-4FFA-909C-F82C83CC5E36}" srcOrd="3" destOrd="0" parTransId="{CD2112CD-2EDC-465B-8770-4FA1F1BD20FC}" sibTransId="{BD1D5D78-BD2E-4467-A7AC-8ACCBEDFF5B6}"/>
    <dgm:cxn modelId="{06CDCA71-05AA-479D-95D1-652E71BB38CE}" srcId="{0EB3B667-E64B-49B6-8DC9-FE3D14BC362D}" destId="{F69DA498-0BAE-4D10-B298-822A6364EDB5}" srcOrd="1" destOrd="0" parTransId="{17D382E2-EF76-4BAE-B2F8-F457C30AB00E}" sibTransId="{CF9C4DA6-0CBA-4A50-B1FE-B6078F923A6A}"/>
    <dgm:cxn modelId="{2BE65856-F8C5-4B6E-BD81-26171D5903D1}" srcId="{0EB3B667-E64B-49B6-8DC9-FE3D14BC362D}" destId="{033948CD-3C11-4C58-AF06-5DD695034BB7}" srcOrd="2" destOrd="0" parTransId="{E7B48CAA-F82F-44C0-9015-C0DC4FB4C63B}" sibTransId="{346E75DF-47BA-4068-BA2C-2142EF9E19BD}"/>
    <dgm:cxn modelId="{4F99BA5A-0844-4B1C-90CA-158F0E0700DE}" srcId="{8406E9D6-4A31-4DF5-85A4-37505EB156F2}" destId="{3F3B28E5-9AAB-4187-8BAB-974D8F026F60}" srcOrd="2" destOrd="0" parTransId="{3324B6F1-38D6-4B49-BBF5-3BE2D761358A}" sibTransId="{CFE0E131-D4BD-4F18-9F4F-55CE857B77DC}"/>
    <dgm:cxn modelId="{9C500E82-DAE0-4B89-8A62-DB083704F2EF}" type="presOf" srcId="{86F565DD-703E-45AB-BE36-292B9077CC0F}" destId="{3837B0A2-05AB-4471-916F-D67D178004F2}" srcOrd="0" destOrd="4" presId="urn:microsoft.com/office/officeart/2005/8/layout/vList6"/>
    <dgm:cxn modelId="{4DF03B85-26C5-448F-A41B-C44751422344}" type="presOf" srcId="{033948CD-3C11-4C58-AF06-5DD695034BB7}" destId="{821D6E0F-32BB-4302-A4E7-BBC0008CFF71}" srcOrd="0" destOrd="0" presId="urn:microsoft.com/office/officeart/2005/8/layout/vList6"/>
    <dgm:cxn modelId="{CCB1A586-C2E0-4E55-805E-8F8852B4EF69}" srcId="{8406E9D6-4A31-4DF5-85A4-37505EB156F2}" destId="{B83623C4-3534-40D9-ACD0-45D377FBAE8D}" srcOrd="1" destOrd="0" parTransId="{60BBF4CA-886F-47B6-90A7-08FF74C7A5FC}" sibTransId="{EEBFA82B-F3F1-4C44-9698-0F5D2BC98B6C}"/>
    <dgm:cxn modelId="{A8A4068A-FC14-40F6-9C74-33D89AEA7140}" srcId="{033948CD-3C11-4C58-AF06-5DD695034BB7}" destId="{96D9C612-8994-4F1B-AE12-5855E554D2B4}" srcOrd="1" destOrd="0" parTransId="{B2A67731-26EB-4BC5-964C-7346A3FED67A}" sibTransId="{0C14E74E-3A4A-44C7-9782-C1958B787F76}"/>
    <dgm:cxn modelId="{AC9FD68B-1D21-47A9-92AF-0A3405D139D7}" type="presOf" srcId="{BB3051A3-9C8E-46F2-A20B-AEC855ED707A}" destId="{74EAEDEB-B099-4319-82B9-F08571D52271}" srcOrd="0" destOrd="0" presId="urn:microsoft.com/office/officeart/2005/8/layout/vList6"/>
    <dgm:cxn modelId="{6E7EED8E-DB0C-4BA9-9545-DA20A9D25B22}" type="presOf" srcId="{3F3B28E5-9AAB-4187-8BAB-974D8F026F60}" destId="{F2D5B916-9C7A-4993-B4D4-A7B3597E2FD5}" srcOrd="0" destOrd="2" presId="urn:microsoft.com/office/officeart/2005/8/layout/vList6"/>
    <dgm:cxn modelId="{F48E328F-1761-4CCC-B3AF-5E726A38E1CE}" srcId="{0EB3B667-E64B-49B6-8DC9-FE3D14BC362D}" destId="{8406E9D6-4A31-4DF5-85A4-37505EB156F2}" srcOrd="0" destOrd="0" parTransId="{A974E27E-CEDE-4E66-9B8B-7A4878253EB6}" sibTransId="{03615C21-B247-4E84-ADCF-033AED2CE402}"/>
    <dgm:cxn modelId="{36E3DE8F-1A23-4E04-8129-CAFFDCE1B8F3}" type="presOf" srcId="{0EB3B667-E64B-49B6-8DC9-FE3D14BC362D}" destId="{10EA7558-2E17-4D7E-B96C-4EDC2E17707C}" srcOrd="0" destOrd="0" presId="urn:microsoft.com/office/officeart/2005/8/layout/vList6"/>
    <dgm:cxn modelId="{E8397D94-1E01-4EF6-BCD4-003DE37FA625}" type="presOf" srcId="{7AEA95CC-3AEC-4FFA-909C-F82C83CC5E36}" destId="{74EAEDEB-B099-4319-82B9-F08571D52271}" srcOrd="0" destOrd="3" presId="urn:microsoft.com/office/officeart/2005/8/layout/vList6"/>
    <dgm:cxn modelId="{D675FE94-5A56-47FB-97F6-C6D3A52D9D7B}" type="presOf" srcId="{46DB93BE-305F-48D2-8DC0-2D37C2D87DAA}" destId="{74EAEDEB-B099-4319-82B9-F08571D52271}" srcOrd="0" destOrd="4" presId="urn:microsoft.com/office/officeart/2005/8/layout/vList6"/>
    <dgm:cxn modelId="{04408596-D7A3-44B7-955B-63FF674017EC}" srcId="{F69DA498-0BAE-4D10-B298-822A6364EDB5}" destId="{CEC96084-A385-4850-AF66-7D7952CCF969}" srcOrd="5" destOrd="0" parTransId="{6B6E6410-9742-4FC6-B851-CEBD3DD6C9C7}" sibTransId="{4AC06A53-78F4-4EAD-9F08-277C4CD966F3}"/>
    <dgm:cxn modelId="{65A73797-47B8-4AAB-A143-8360617BEE8A}" srcId="{F69DA498-0BAE-4D10-B298-822A6364EDB5}" destId="{BB3051A3-9C8E-46F2-A20B-AEC855ED707A}" srcOrd="0" destOrd="0" parTransId="{CF271991-97A7-4856-9723-2E4E5AC2890F}" sibTransId="{28865524-3972-47A1-AA14-A89198D16DB7}"/>
    <dgm:cxn modelId="{E62708BB-22CA-4A6D-871B-D9DA0C097B16}" srcId="{F69DA498-0BAE-4D10-B298-822A6364EDB5}" destId="{65D16FEC-BD6B-49B0-B27C-D1499E392CF8}" srcOrd="2" destOrd="0" parTransId="{4970A457-DAB8-4EDF-ACDF-D17453CC0232}" sibTransId="{42A4A5B4-8673-4CB7-AA3F-D761C1AD599E}"/>
    <dgm:cxn modelId="{291130C6-343B-401C-AD23-91B268224AE5}" srcId="{033948CD-3C11-4C58-AF06-5DD695034BB7}" destId="{8E7C9DA9-65BE-4109-9473-3A672C4B5F04}" srcOrd="2" destOrd="0" parTransId="{37661246-AA5E-42AB-977C-E093CD2CB662}" sibTransId="{01F7E8FB-4EC6-465A-9D91-6B580D3DA1F5}"/>
    <dgm:cxn modelId="{367388C7-41CA-45A8-BAB0-70F0D955F9BD}" type="presOf" srcId="{8E7C9DA9-65BE-4109-9473-3A672C4B5F04}" destId="{3837B0A2-05AB-4471-916F-D67D178004F2}" srcOrd="0" destOrd="2" presId="urn:microsoft.com/office/officeart/2005/8/layout/vList6"/>
    <dgm:cxn modelId="{2D2C6CEF-3CA3-48C7-9475-0AD32B4F8EE9}" srcId="{8406E9D6-4A31-4DF5-85A4-37505EB156F2}" destId="{DC7D1642-47DD-4820-B0C8-0CEAC68F6380}" srcOrd="0" destOrd="0" parTransId="{77C800D7-DE25-4DB0-84BD-046832794A63}" sibTransId="{19D3FB33-2760-431D-9070-3D4EEF04A7F7}"/>
    <dgm:cxn modelId="{77A63AFB-749A-4165-ADAE-881E1E9CAB0C}" srcId="{033948CD-3C11-4C58-AF06-5DD695034BB7}" destId="{86F565DD-703E-45AB-BE36-292B9077CC0F}" srcOrd="4" destOrd="0" parTransId="{D0583759-2C42-436D-9CDD-210A597D0AFB}" sibTransId="{56B78B81-C91F-4DD5-92BE-CA4994357AEC}"/>
    <dgm:cxn modelId="{D60E72BB-ED4D-44A2-A3A9-B3ACB83CDBDF}" type="presParOf" srcId="{10EA7558-2E17-4D7E-B96C-4EDC2E17707C}" destId="{FE3D9A8A-9F17-4ED7-B975-0866788E89B5}" srcOrd="0" destOrd="0" presId="urn:microsoft.com/office/officeart/2005/8/layout/vList6"/>
    <dgm:cxn modelId="{66BAF54C-E11B-4642-BC41-841B2E03B30E}" type="presParOf" srcId="{FE3D9A8A-9F17-4ED7-B975-0866788E89B5}" destId="{3AD3B0D3-444D-4EA7-AFE3-E2E2892DA163}" srcOrd="0" destOrd="0" presId="urn:microsoft.com/office/officeart/2005/8/layout/vList6"/>
    <dgm:cxn modelId="{A3090E96-E05C-49B4-84EB-25B4715BE4F5}" type="presParOf" srcId="{FE3D9A8A-9F17-4ED7-B975-0866788E89B5}" destId="{F2D5B916-9C7A-4993-B4D4-A7B3597E2FD5}" srcOrd="1" destOrd="0" presId="urn:microsoft.com/office/officeart/2005/8/layout/vList6"/>
    <dgm:cxn modelId="{CCCE78A8-A891-464C-8BF6-01C8F0BD6A02}" type="presParOf" srcId="{10EA7558-2E17-4D7E-B96C-4EDC2E17707C}" destId="{A8CE5B1E-1786-46DB-BE91-B16ED6B9DF79}" srcOrd="1" destOrd="0" presId="urn:microsoft.com/office/officeart/2005/8/layout/vList6"/>
    <dgm:cxn modelId="{803D0DEE-A992-44AF-A199-35830CA6A4CA}" type="presParOf" srcId="{10EA7558-2E17-4D7E-B96C-4EDC2E17707C}" destId="{958CF252-92C3-4743-A843-F792B1BA1836}" srcOrd="2" destOrd="0" presId="urn:microsoft.com/office/officeart/2005/8/layout/vList6"/>
    <dgm:cxn modelId="{08FA957D-B602-452D-9141-EFEA8DD427CA}" type="presParOf" srcId="{958CF252-92C3-4743-A843-F792B1BA1836}" destId="{5708C16D-74C8-4B0C-A117-596EB6AE74D5}" srcOrd="0" destOrd="0" presId="urn:microsoft.com/office/officeart/2005/8/layout/vList6"/>
    <dgm:cxn modelId="{A9DD3A36-7973-48F0-B003-7386C742D423}" type="presParOf" srcId="{958CF252-92C3-4743-A843-F792B1BA1836}" destId="{74EAEDEB-B099-4319-82B9-F08571D52271}" srcOrd="1" destOrd="0" presId="urn:microsoft.com/office/officeart/2005/8/layout/vList6"/>
    <dgm:cxn modelId="{398C9269-AFB4-445F-B6ED-B125E8860F54}" type="presParOf" srcId="{10EA7558-2E17-4D7E-B96C-4EDC2E17707C}" destId="{3788C0BB-D32B-44C3-9EA2-F7AF99679CC2}" srcOrd="3" destOrd="0" presId="urn:microsoft.com/office/officeart/2005/8/layout/vList6"/>
    <dgm:cxn modelId="{16E48AAC-F488-474C-9F62-BC6CFA8C583B}" type="presParOf" srcId="{10EA7558-2E17-4D7E-B96C-4EDC2E17707C}" destId="{ACDB22DC-378A-479B-8AC4-ED26A42362C7}" srcOrd="4" destOrd="0" presId="urn:microsoft.com/office/officeart/2005/8/layout/vList6"/>
    <dgm:cxn modelId="{CFF31045-FD73-413E-9D19-977137AB16C8}" type="presParOf" srcId="{ACDB22DC-378A-479B-8AC4-ED26A42362C7}" destId="{821D6E0F-32BB-4302-A4E7-BBC0008CFF71}" srcOrd="0" destOrd="0" presId="urn:microsoft.com/office/officeart/2005/8/layout/vList6"/>
    <dgm:cxn modelId="{EAB99447-EB24-42B2-9610-30E6DF3BA7D9}" type="presParOf" srcId="{ACDB22DC-378A-479B-8AC4-ED26A42362C7}" destId="{3837B0A2-05AB-4471-916F-D67D178004F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B3B667-E64B-49B6-8DC9-FE3D14BC362D}" type="doc">
      <dgm:prSet loTypeId="urn:microsoft.com/office/officeart/2005/8/layout/vList6" loCatId="process" qsTypeId="urn:microsoft.com/office/officeart/2005/8/quickstyle/simple1" qsCatId="simple" csTypeId="urn:microsoft.com/office/officeart/2005/8/colors/colorful5" csCatId="colorful" phldr="1"/>
      <dgm:spPr/>
      <dgm:t>
        <a:bodyPr/>
        <a:lstStyle/>
        <a:p>
          <a:endParaRPr lang="en-ZA"/>
        </a:p>
      </dgm:t>
    </dgm:pt>
    <dgm:pt modelId="{77DC568E-E40C-41FD-B685-973A3F962137}">
      <dgm:prSet phldrT="[Text]" custT="1"/>
      <dgm:spPr/>
      <dgm:t>
        <a:bodyPr/>
        <a:lstStyle/>
        <a:p>
          <a:r>
            <a:rPr lang="en-US" sz="1200" b="1" dirty="0">
              <a:latin typeface="Segoe UI Light" panose="020B0502040204020203" pitchFamily="34" charset="0"/>
              <a:cs typeface="Segoe UI Light" panose="020B0502040204020203" pitchFamily="34" charset="0"/>
            </a:rPr>
            <a:t>Support cooperatives in:</a:t>
          </a:r>
          <a:endParaRPr lang="en-ZA" sz="1200" b="1" dirty="0">
            <a:latin typeface="Segoe UI Light" panose="020B0502040204020203" pitchFamily="34" charset="0"/>
            <a:cs typeface="Segoe UI Light" panose="020B0502040204020203" pitchFamily="34" charset="0"/>
          </a:endParaRPr>
        </a:p>
      </dgm:t>
    </dgm:pt>
    <dgm:pt modelId="{590129FF-79E2-47B4-A91D-D2C0CD0240A4}" type="sibTrans" cxnId="{B389676E-11E7-4428-9322-9CE44D47F210}">
      <dgm:prSet/>
      <dgm:spPr/>
      <dgm:t>
        <a:bodyPr/>
        <a:lstStyle/>
        <a:p>
          <a:endParaRPr lang="en-ZA" sz="1400"/>
        </a:p>
      </dgm:t>
    </dgm:pt>
    <dgm:pt modelId="{1D953E35-A70C-40CF-80ED-540B67315583}" type="parTrans" cxnId="{B389676E-11E7-4428-9322-9CE44D47F210}">
      <dgm:prSet/>
      <dgm:spPr/>
      <dgm:t>
        <a:bodyPr/>
        <a:lstStyle/>
        <a:p>
          <a:endParaRPr lang="en-ZA" sz="1400"/>
        </a:p>
      </dgm:t>
    </dgm:pt>
    <dgm:pt modelId="{B43351E8-1137-4AD7-A2E5-B9F983860014}">
      <dgm:prSet phldrT="[Text]" custT="1"/>
      <dgm:spPr/>
      <dgm:t>
        <a:bodyPr/>
        <a:lstStyle/>
        <a:p>
          <a:r>
            <a:rPr lang="en-US" sz="1600" b="1" dirty="0">
              <a:solidFill>
                <a:schemeClr val="bg2">
                  <a:lumMod val="10000"/>
                </a:schemeClr>
              </a:solidFill>
              <a:latin typeface="Segoe UI Light" panose="020B0502040204020203" pitchFamily="34" charset="0"/>
              <a:cs typeface="Segoe UI Light" panose="020B0502040204020203" pitchFamily="34" charset="0"/>
            </a:rPr>
            <a:t>Increase the supply of non-financial services to cooperatives</a:t>
          </a:r>
          <a:endParaRPr lang="en-ZA" sz="1600" b="1" dirty="0">
            <a:solidFill>
              <a:schemeClr val="bg2">
                <a:lumMod val="10000"/>
              </a:schemeClr>
            </a:solidFill>
            <a:latin typeface="Segoe UI Light" panose="020B0502040204020203" pitchFamily="34" charset="0"/>
            <a:cs typeface="Segoe UI Light" panose="020B0502040204020203" pitchFamily="34" charset="0"/>
          </a:endParaRPr>
        </a:p>
      </dgm:t>
    </dgm:pt>
    <dgm:pt modelId="{A6128504-E4C1-4946-9402-6FB9200A151E}" type="sibTrans" cxnId="{C8F5B5FB-6725-4364-B563-524F1D66337D}">
      <dgm:prSet/>
      <dgm:spPr/>
      <dgm:t>
        <a:bodyPr/>
        <a:lstStyle/>
        <a:p>
          <a:endParaRPr lang="en-ZA" sz="1400"/>
        </a:p>
      </dgm:t>
    </dgm:pt>
    <dgm:pt modelId="{86631806-3D3A-4D16-A735-B0A22C1C1BB9}" type="parTrans" cxnId="{C8F5B5FB-6725-4364-B563-524F1D66337D}">
      <dgm:prSet/>
      <dgm:spPr/>
      <dgm:t>
        <a:bodyPr/>
        <a:lstStyle/>
        <a:p>
          <a:endParaRPr lang="en-ZA" sz="1400"/>
        </a:p>
      </dgm:t>
    </dgm:pt>
    <dgm:pt modelId="{033948CD-3C11-4C58-AF06-5DD695034BB7}">
      <dgm:prSet phldrT="[Text]" custT="1"/>
      <dgm:spPr/>
      <dgm:t>
        <a:bodyPr/>
        <a:lstStyle/>
        <a:p>
          <a:r>
            <a:rPr lang="en-US" sz="1600" b="1" dirty="0">
              <a:solidFill>
                <a:schemeClr val="bg2">
                  <a:lumMod val="10000"/>
                </a:schemeClr>
              </a:solidFill>
              <a:latin typeface="Segoe UI Light" panose="020B0502040204020203" pitchFamily="34" charset="0"/>
              <a:cs typeface="Segoe UI Light" panose="020B0502040204020203" pitchFamily="34" charset="0"/>
            </a:rPr>
            <a:t>Promotion of the Youth Graduate Cooperatives  </a:t>
          </a:r>
          <a:endParaRPr lang="en-ZA" sz="1600" b="1" dirty="0">
            <a:solidFill>
              <a:schemeClr val="bg2">
                <a:lumMod val="10000"/>
              </a:schemeClr>
            </a:solidFill>
            <a:latin typeface="Segoe UI Light" panose="020B0502040204020203" pitchFamily="34" charset="0"/>
            <a:cs typeface="Segoe UI Light" panose="020B0502040204020203" pitchFamily="34" charset="0"/>
          </a:endParaRPr>
        </a:p>
      </dgm:t>
    </dgm:pt>
    <dgm:pt modelId="{346E75DF-47BA-4068-BA2C-2142EF9E19BD}" type="sibTrans" cxnId="{2BE65856-F8C5-4B6E-BD81-26171D5903D1}">
      <dgm:prSet/>
      <dgm:spPr/>
      <dgm:t>
        <a:bodyPr/>
        <a:lstStyle/>
        <a:p>
          <a:endParaRPr lang="en-ZA" sz="1400"/>
        </a:p>
      </dgm:t>
    </dgm:pt>
    <dgm:pt modelId="{E7B48CAA-F82F-44C0-9015-C0DC4FB4C63B}" type="parTrans" cxnId="{2BE65856-F8C5-4B6E-BD81-26171D5903D1}">
      <dgm:prSet/>
      <dgm:spPr/>
      <dgm:t>
        <a:bodyPr/>
        <a:lstStyle/>
        <a:p>
          <a:endParaRPr lang="en-ZA" sz="1400"/>
        </a:p>
      </dgm:t>
    </dgm:pt>
    <dgm:pt modelId="{BB3051A3-9C8E-46F2-A20B-AEC855ED707A}">
      <dgm:prSet phldrT="[Text]" custT="1"/>
      <dgm:spPr/>
      <dgm:t>
        <a:bodyPr/>
        <a:lstStyle/>
        <a:p>
          <a:r>
            <a:rPr lang="en-US" sz="1600" b="1" dirty="0">
              <a:solidFill>
                <a:schemeClr val="tx1"/>
              </a:solidFill>
              <a:latin typeface="Segoe UI Light" panose="020B0502040204020203" pitchFamily="34" charset="0"/>
              <a:cs typeface="Segoe UI Light" panose="020B0502040204020203" pitchFamily="34" charset="0"/>
            </a:rPr>
            <a:t>Education &amp; Training</a:t>
          </a:r>
          <a:endParaRPr lang="en-ZA" sz="1600" b="1" dirty="0">
            <a:solidFill>
              <a:schemeClr val="tx1"/>
            </a:solidFill>
            <a:latin typeface="Segoe UI Light" panose="020B0502040204020203" pitchFamily="34" charset="0"/>
            <a:cs typeface="Segoe UI Light" panose="020B0502040204020203" pitchFamily="34" charset="0"/>
          </a:endParaRPr>
        </a:p>
      </dgm:t>
    </dgm:pt>
    <dgm:pt modelId="{28865524-3972-47A1-AA14-A89198D16DB7}" type="sibTrans" cxnId="{65A73797-47B8-4AAB-A143-8360617BEE8A}">
      <dgm:prSet/>
      <dgm:spPr/>
      <dgm:t>
        <a:bodyPr/>
        <a:lstStyle/>
        <a:p>
          <a:endParaRPr lang="en-ZA" sz="1400"/>
        </a:p>
      </dgm:t>
    </dgm:pt>
    <dgm:pt modelId="{CF271991-97A7-4856-9723-2E4E5AC2890F}" type="parTrans" cxnId="{65A73797-47B8-4AAB-A143-8360617BEE8A}">
      <dgm:prSet/>
      <dgm:spPr/>
      <dgm:t>
        <a:bodyPr/>
        <a:lstStyle/>
        <a:p>
          <a:endParaRPr lang="en-ZA" sz="1400"/>
        </a:p>
      </dgm:t>
    </dgm:pt>
    <dgm:pt modelId="{25A21907-1A34-403F-8955-7A72D810BF9B}">
      <dgm:prSet custT="1"/>
      <dgm:spPr/>
      <dgm:t>
        <a:bodyPr/>
        <a:lstStyle/>
        <a:p>
          <a:r>
            <a:rPr lang="en-US" sz="1400" b="1" dirty="0">
              <a:solidFill>
                <a:schemeClr val="tx1"/>
              </a:solidFill>
              <a:latin typeface="Segoe UI Light" panose="020B0502040204020203" pitchFamily="34" charset="0"/>
              <a:cs typeface="Segoe UI Light" panose="020B0502040204020203" pitchFamily="34" charset="0"/>
            </a:rPr>
            <a:t>Networking &amp; </a:t>
          </a:r>
          <a:r>
            <a:rPr lang="en-US" sz="1200" b="1" dirty="0">
              <a:solidFill>
                <a:schemeClr val="tx1"/>
              </a:solidFill>
              <a:latin typeface="Segoe UI Light" panose="020B0502040204020203" pitchFamily="34" charset="0"/>
              <a:cs typeface="Segoe UI Light" panose="020B0502040204020203" pitchFamily="34" charset="0"/>
            </a:rPr>
            <a:t>Mentorship</a:t>
          </a:r>
          <a:endParaRPr lang="en-ZA" sz="1400" dirty="0">
            <a:solidFill>
              <a:schemeClr val="tx1"/>
            </a:solidFill>
          </a:endParaRPr>
        </a:p>
      </dgm:t>
    </dgm:pt>
    <dgm:pt modelId="{1D3497B4-8259-4996-9D2B-9A1227C48BB1}" type="parTrans" cxnId="{D68E540C-74EF-49FE-BB3D-527F188CABAF}">
      <dgm:prSet/>
      <dgm:spPr/>
      <dgm:t>
        <a:bodyPr/>
        <a:lstStyle/>
        <a:p>
          <a:endParaRPr lang="en-ZA"/>
        </a:p>
      </dgm:t>
    </dgm:pt>
    <dgm:pt modelId="{A95303D9-1F47-4C1B-9816-3EAFD23E20E0}" type="sibTrans" cxnId="{D68E540C-74EF-49FE-BB3D-527F188CABAF}">
      <dgm:prSet/>
      <dgm:spPr/>
      <dgm:t>
        <a:bodyPr/>
        <a:lstStyle/>
        <a:p>
          <a:endParaRPr lang="en-ZA"/>
        </a:p>
      </dgm:t>
    </dgm:pt>
    <dgm:pt modelId="{F03AD652-7FCC-4CEB-857F-4BB36EFB2A32}">
      <dgm:prSet custT="1"/>
      <dgm:spPr/>
      <dgm:t>
        <a:bodyPr/>
        <a:lstStyle/>
        <a:p>
          <a:r>
            <a:rPr lang="en-US" sz="1200" b="1" dirty="0">
              <a:solidFill>
                <a:schemeClr val="tx1"/>
              </a:solidFill>
              <a:latin typeface="Segoe UI Light" panose="020B0502040204020203" pitchFamily="34" charset="0"/>
              <a:cs typeface="Segoe UI Light" panose="020B0502040204020203" pitchFamily="34" charset="0"/>
            </a:rPr>
            <a:t>Technology and innovation support</a:t>
          </a:r>
          <a:endParaRPr lang="en-ZA" sz="1200" b="1" dirty="0">
            <a:solidFill>
              <a:schemeClr val="tx1"/>
            </a:solidFill>
            <a:latin typeface="Segoe UI Light" panose="020B0502040204020203" pitchFamily="34" charset="0"/>
            <a:cs typeface="Segoe UI Light" panose="020B0502040204020203" pitchFamily="34" charset="0"/>
          </a:endParaRPr>
        </a:p>
      </dgm:t>
    </dgm:pt>
    <dgm:pt modelId="{5C28FFE2-AFE1-4BED-B41B-EFA3AF89C2C1}" type="parTrans" cxnId="{08FD75B8-3757-4A72-A609-84DA7DDFEDF1}">
      <dgm:prSet/>
      <dgm:spPr/>
      <dgm:t>
        <a:bodyPr/>
        <a:lstStyle/>
        <a:p>
          <a:endParaRPr lang="en-ZA"/>
        </a:p>
      </dgm:t>
    </dgm:pt>
    <dgm:pt modelId="{261DFC5B-218D-4FCF-9468-BC4DEE612311}" type="sibTrans" cxnId="{08FD75B8-3757-4A72-A609-84DA7DDFEDF1}">
      <dgm:prSet/>
      <dgm:spPr/>
      <dgm:t>
        <a:bodyPr/>
        <a:lstStyle/>
        <a:p>
          <a:endParaRPr lang="en-ZA"/>
        </a:p>
      </dgm:t>
    </dgm:pt>
    <dgm:pt modelId="{C1F5E290-D6CB-4A15-97EA-E1C26A368A61}">
      <dgm:prSet custT="1"/>
      <dgm:spPr/>
      <dgm:t>
        <a:bodyPr/>
        <a:lstStyle/>
        <a:p>
          <a:r>
            <a:rPr lang="en-US" sz="1200" b="1" dirty="0">
              <a:solidFill>
                <a:schemeClr val="tx1"/>
              </a:solidFill>
              <a:latin typeface="Segoe UI Light" panose="020B0502040204020203" pitchFamily="34" charset="0"/>
              <a:cs typeface="Segoe UI Light" panose="020B0502040204020203" pitchFamily="34" charset="0"/>
            </a:rPr>
            <a:t>Quality &amp; standards</a:t>
          </a:r>
          <a:endParaRPr lang="en-ZA" sz="1200" b="1" dirty="0">
            <a:solidFill>
              <a:schemeClr val="tx1"/>
            </a:solidFill>
            <a:latin typeface="Segoe UI Light" panose="020B0502040204020203" pitchFamily="34" charset="0"/>
            <a:cs typeface="Segoe UI Light" panose="020B0502040204020203" pitchFamily="34" charset="0"/>
          </a:endParaRPr>
        </a:p>
      </dgm:t>
    </dgm:pt>
    <dgm:pt modelId="{CB7A7098-5D16-4C6A-A3BA-798724791A70}" type="parTrans" cxnId="{4E99DD06-9D52-4372-A1CE-137CA2B0EA39}">
      <dgm:prSet/>
      <dgm:spPr/>
      <dgm:t>
        <a:bodyPr/>
        <a:lstStyle/>
        <a:p>
          <a:endParaRPr lang="en-ZA"/>
        </a:p>
      </dgm:t>
    </dgm:pt>
    <dgm:pt modelId="{7C34476E-6DB3-4D3D-91E0-A2E96739ECD4}" type="sibTrans" cxnId="{4E99DD06-9D52-4372-A1CE-137CA2B0EA39}">
      <dgm:prSet/>
      <dgm:spPr/>
      <dgm:t>
        <a:bodyPr/>
        <a:lstStyle/>
        <a:p>
          <a:endParaRPr lang="en-ZA"/>
        </a:p>
      </dgm:t>
    </dgm:pt>
    <dgm:pt modelId="{7EFC0F2A-622F-4881-B19F-31D13EAE7392}">
      <dgm:prSet custT="1"/>
      <dgm:spPr/>
      <dgm:t>
        <a:bodyPr/>
        <a:lstStyle/>
        <a:p>
          <a:r>
            <a:rPr lang="en-US" sz="1200" b="1" dirty="0">
              <a:solidFill>
                <a:schemeClr val="tx1"/>
              </a:solidFill>
              <a:latin typeface="Segoe UI Light" panose="020B0502040204020203" pitchFamily="34" charset="0"/>
              <a:cs typeface="Segoe UI Light" panose="020B0502040204020203" pitchFamily="34" charset="0"/>
            </a:rPr>
            <a:t>Production infrastructure through Township Enterprise Zones and Industrial Parks</a:t>
          </a:r>
          <a:endParaRPr lang="en-ZA" sz="1200" b="1" dirty="0">
            <a:solidFill>
              <a:schemeClr val="tx1"/>
            </a:solidFill>
            <a:latin typeface="Segoe UI Light" panose="020B0502040204020203" pitchFamily="34" charset="0"/>
            <a:cs typeface="Segoe UI Light" panose="020B0502040204020203" pitchFamily="34" charset="0"/>
          </a:endParaRPr>
        </a:p>
      </dgm:t>
    </dgm:pt>
    <dgm:pt modelId="{8A4DB97F-12E8-4646-B8CA-C09A09506B62}" type="parTrans" cxnId="{D8875D90-ABE9-433C-8BC8-E7AD24C68E8E}">
      <dgm:prSet/>
      <dgm:spPr/>
      <dgm:t>
        <a:bodyPr/>
        <a:lstStyle/>
        <a:p>
          <a:endParaRPr lang="en-ZA"/>
        </a:p>
      </dgm:t>
    </dgm:pt>
    <dgm:pt modelId="{D4A1FCE7-EA0C-4E06-BBB2-1E3C39A2E9D6}" type="sibTrans" cxnId="{D8875D90-ABE9-433C-8BC8-E7AD24C68E8E}">
      <dgm:prSet/>
      <dgm:spPr/>
      <dgm:t>
        <a:bodyPr/>
        <a:lstStyle/>
        <a:p>
          <a:endParaRPr lang="en-ZA"/>
        </a:p>
      </dgm:t>
    </dgm:pt>
    <dgm:pt modelId="{6FB7C2AC-27AB-4081-A52C-14E826EFE9BD}">
      <dgm:prSet custT="1"/>
      <dgm:spPr/>
      <dgm:t>
        <a:bodyPr/>
        <a:lstStyle/>
        <a:p>
          <a:r>
            <a:rPr lang="en-US" sz="1200" b="1" dirty="0">
              <a:solidFill>
                <a:schemeClr val="tx1"/>
              </a:solidFill>
              <a:latin typeface="Segoe UI Light" panose="020B0502040204020203" pitchFamily="34" charset="0"/>
              <a:cs typeface="Segoe UI Light" panose="020B0502040204020203" pitchFamily="34" charset="0"/>
            </a:rPr>
            <a:t>Machinery &amp; equipment</a:t>
          </a:r>
          <a:endParaRPr lang="en-ZA" sz="1100" dirty="0">
            <a:solidFill>
              <a:schemeClr val="tx1"/>
            </a:solidFill>
          </a:endParaRPr>
        </a:p>
      </dgm:t>
    </dgm:pt>
    <dgm:pt modelId="{7884B5FC-3ABF-4ECB-8A34-CB69BAEAF935}" type="parTrans" cxnId="{755D6F14-C8C7-45B4-B66F-007E91B553C3}">
      <dgm:prSet/>
      <dgm:spPr/>
      <dgm:t>
        <a:bodyPr/>
        <a:lstStyle/>
        <a:p>
          <a:endParaRPr lang="en-ZA"/>
        </a:p>
      </dgm:t>
    </dgm:pt>
    <dgm:pt modelId="{F6CBA976-7E4E-417F-9480-49F8F3D085D1}" type="sibTrans" cxnId="{755D6F14-C8C7-45B4-B66F-007E91B553C3}">
      <dgm:prSet/>
      <dgm:spPr/>
      <dgm:t>
        <a:bodyPr/>
        <a:lstStyle/>
        <a:p>
          <a:endParaRPr lang="en-ZA"/>
        </a:p>
      </dgm:t>
    </dgm:pt>
    <dgm:pt modelId="{88C7A620-8198-44AE-BCF6-9459B21ACC93}">
      <dgm:prSet custT="1"/>
      <dgm:spPr/>
      <dgm:t>
        <a:bodyPr/>
        <a:lstStyle/>
        <a:p>
          <a:pPr>
            <a:buFont typeface="Arial" panose="020B0604020202020204" pitchFamily="34" charset="0"/>
            <a:buChar char="•"/>
          </a:pPr>
          <a:r>
            <a:rPr lang="en-US" sz="1200" b="1" dirty="0">
              <a:solidFill>
                <a:schemeClr val="tx1"/>
              </a:solidFill>
              <a:latin typeface="Segoe UI Light" panose="020B0502040204020203" pitchFamily="34" charset="0"/>
              <a:cs typeface="Segoe UI Light" panose="020B0502040204020203" pitchFamily="34" charset="0"/>
            </a:rPr>
            <a:t>Local </a:t>
          </a:r>
          <a:r>
            <a:rPr lang="en-US" sz="1200" b="1" dirty="0">
              <a:latin typeface="Segoe UI Light" panose="020B0502040204020203" pitchFamily="34" charset="0"/>
              <a:cs typeface="Segoe UI Light" panose="020B0502040204020203" pitchFamily="34" charset="0"/>
            </a:rPr>
            <a:t>&amp; International Exchange Programme</a:t>
          </a:r>
          <a:endParaRPr lang="en-ZA" sz="1200" b="1" dirty="0"/>
        </a:p>
      </dgm:t>
    </dgm:pt>
    <dgm:pt modelId="{A70386CB-0BF5-4CF1-A1C4-932E5639E63E}" type="parTrans" cxnId="{DEC3AA87-8D23-42F2-90D3-30B33471873E}">
      <dgm:prSet/>
      <dgm:spPr/>
      <dgm:t>
        <a:bodyPr/>
        <a:lstStyle/>
        <a:p>
          <a:endParaRPr lang="en-ZA"/>
        </a:p>
      </dgm:t>
    </dgm:pt>
    <dgm:pt modelId="{42E375A1-C3B6-43B7-9EC8-FF9B01B0E503}" type="sibTrans" cxnId="{DEC3AA87-8D23-42F2-90D3-30B33471873E}">
      <dgm:prSet/>
      <dgm:spPr/>
      <dgm:t>
        <a:bodyPr/>
        <a:lstStyle/>
        <a:p>
          <a:endParaRPr lang="en-ZA"/>
        </a:p>
      </dgm:t>
    </dgm:pt>
    <dgm:pt modelId="{6A228BBB-9005-448F-9E97-ED1B9C9264AF}">
      <dgm:prSet custT="1"/>
      <dgm:spPr/>
      <dgm:t>
        <a:bodyPr/>
        <a:lstStyle/>
        <a:p>
          <a:r>
            <a:rPr lang="en-US" sz="1200" b="1" dirty="0">
              <a:latin typeface="Segoe UI Light" panose="020B0502040204020203" pitchFamily="34" charset="0"/>
              <a:cs typeface="Segoe UI Light" panose="020B0502040204020203" pitchFamily="34" charset="0"/>
            </a:rPr>
            <a:t>Partnership with institutions of Higher Learning to establish Cooperative Center / College</a:t>
          </a:r>
        </a:p>
      </dgm:t>
    </dgm:pt>
    <dgm:pt modelId="{8D31A0F7-BCC0-47BE-BA10-7562C6641D9D}" type="parTrans" cxnId="{66EF5D84-4159-4A95-8A71-F345577B4F40}">
      <dgm:prSet/>
      <dgm:spPr/>
      <dgm:t>
        <a:bodyPr/>
        <a:lstStyle/>
        <a:p>
          <a:endParaRPr lang="en-ZA"/>
        </a:p>
      </dgm:t>
    </dgm:pt>
    <dgm:pt modelId="{E9405C93-BBF3-4B32-9BC2-CBF6E4E3BDCC}" type="sibTrans" cxnId="{66EF5D84-4159-4A95-8A71-F345577B4F40}">
      <dgm:prSet/>
      <dgm:spPr/>
      <dgm:t>
        <a:bodyPr/>
        <a:lstStyle/>
        <a:p>
          <a:endParaRPr lang="en-ZA"/>
        </a:p>
      </dgm:t>
    </dgm:pt>
    <dgm:pt modelId="{2D6B8838-AFBC-454D-AF9F-72B77E5BFBD2}">
      <dgm:prSet custT="1"/>
      <dgm:spPr/>
      <dgm:t>
        <a:bodyPr/>
        <a:lstStyle/>
        <a:p>
          <a:pPr>
            <a:buFont typeface="Wingdings" panose="05000000000000000000" pitchFamily="2" charset="2"/>
            <a:buChar char="ü"/>
          </a:pPr>
          <a:r>
            <a:rPr lang="en-US" sz="1200" b="1" dirty="0">
              <a:solidFill>
                <a:schemeClr val="tx1"/>
              </a:solidFill>
              <a:latin typeface="Segoe UI Light" panose="020B0502040204020203" pitchFamily="34" charset="0"/>
              <a:cs typeface="Segoe UI Light" panose="020B0502040204020203" pitchFamily="34" charset="0"/>
            </a:rPr>
            <a:t>Smart industries (digitization &amp; innovation)</a:t>
          </a:r>
          <a:endParaRPr lang="en-ZA" sz="1200" b="1" dirty="0">
            <a:solidFill>
              <a:schemeClr val="tx1"/>
            </a:solidFill>
            <a:latin typeface="Segoe UI Light" panose="020B0502040204020203" pitchFamily="34" charset="0"/>
            <a:cs typeface="Segoe UI Light" panose="020B0502040204020203" pitchFamily="34" charset="0"/>
          </a:endParaRPr>
        </a:p>
      </dgm:t>
    </dgm:pt>
    <dgm:pt modelId="{0888F73A-EECA-40DE-8897-B1232EA8A3DD}" type="parTrans" cxnId="{A6476F86-4306-412D-8C13-02D09C050AB1}">
      <dgm:prSet/>
      <dgm:spPr/>
      <dgm:t>
        <a:bodyPr/>
        <a:lstStyle/>
        <a:p>
          <a:endParaRPr lang="en-ZA"/>
        </a:p>
      </dgm:t>
    </dgm:pt>
    <dgm:pt modelId="{3C3D3572-97C5-4152-A489-867283358DDA}" type="sibTrans" cxnId="{A6476F86-4306-412D-8C13-02D09C050AB1}">
      <dgm:prSet/>
      <dgm:spPr/>
      <dgm:t>
        <a:bodyPr/>
        <a:lstStyle/>
        <a:p>
          <a:endParaRPr lang="en-ZA"/>
        </a:p>
      </dgm:t>
    </dgm:pt>
    <dgm:pt modelId="{F28F9AF8-359B-4B4A-BCDE-73BF3B67E8DD}">
      <dgm:prSet custT="1"/>
      <dgm:spPr/>
      <dgm:t>
        <a:bodyPr/>
        <a:lstStyle/>
        <a:p>
          <a:pPr>
            <a:buFont typeface="Wingdings" panose="05000000000000000000" pitchFamily="2" charset="2"/>
            <a:buChar char="ü"/>
          </a:pPr>
          <a:r>
            <a:rPr lang="en-US" sz="1100" b="1" dirty="0">
              <a:solidFill>
                <a:schemeClr val="tx1"/>
              </a:solidFill>
              <a:latin typeface="Segoe UI Light" panose="020B0502040204020203" pitchFamily="34" charset="0"/>
              <a:cs typeface="Segoe UI Light" panose="020B0502040204020203" pitchFamily="34" charset="0"/>
            </a:rPr>
            <a:t>Advance</a:t>
          </a:r>
          <a:r>
            <a:rPr lang="en-US" sz="1200" b="1" dirty="0">
              <a:solidFill>
                <a:schemeClr val="tx1"/>
              </a:solidFill>
              <a:latin typeface="Segoe UI Light" panose="020B0502040204020203" pitchFamily="34" charset="0"/>
              <a:cs typeface="Segoe UI Light" panose="020B0502040204020203" pitchFamily="34" charset="0"/>
            </a:rPr>
            <a:t> manufacturing</a:t>
          </a:r>
          <a:endParaRPr lang="en-ZA" sz="1200" b="1" dirty="0">
            <a:solidFill>
              <a:schemeClr val="tx1"/>
            </a:solidFill>
            <a:latin typeface="Segoe UI Light" panose="020B0502040204020203" pitchFamily="34" charset="0"/>
            <a:cs typeface="Segoe UI Light" panose="020B0502040204020203" pitchFamily="34" charset="0"/>
          </a:endParaRPr>
        </a:p>
      </dgm:t>
    </dgm:pt>
    <dgm:pt modelId="{1A310497-DDB5-4D97-A6F2-64D5E0C8DC00}" type="parTrans" cxnId="{53370B54-1391-48C7-B54D-61124AD55A96}">
      <dgm:prSet/>
      <dgm:spPr/>
      <dgm:t>
        <a:bodyPr/>
        <a:lstStyle/>
        <a:p>
          <a:endParaRPr lang="en-ZA"/>
        </a:p>
      </dgm:t>
    </dgm:pt>
    <dgm:pt modelId="{772F30FC-00C5-49CA-A899-A2EB232756E9}" type="sibTrans" cxnId="{53370B54-1391-48C7-B54D-61124AD55A96}">
      <dgm:prSet/>
      <dgm:spPr/>
      <dgm:t>
        <a:bodyPr/>
        <a:lstStyle/>
        <a:p>
          <a:endParaRPr lang="en-ZA"/>
        </a:p>
      </dgm:t>
    </dgm:pt>
    <dgm:pt modelId="{BDB848AA-CF32-4A79-AE6A-60C9F16BEB59}">
      <dgm:prSet custT="1"/>
      <dgm:spPr/>
      <dgm:t>
        <a:bodyPr/>
        <a:lstStyle/>
        <a:p>
          <a:pPr>
            <a:buFont typeface="Wingdings" panose="05000000000000000000" pitchFamily="2" charset="2"/>
            <a:buChar char="ü"/>
          </a:pPr>
          <a:r>
            <a:rPr lang="en-US" sz="1200" b="1" dirty="0">
              <a:solidFill>
                <a:schemeClr val="tx1"/>
              </a:solidFill>
              <a:latin typeface="Segoe UI Light" panose="020B0502040204020203" pitchFamily="34" charset="0"/>
              <a:cs typeface="Segoe UI Light" panose="020B0502040204020203" pitchFamily="34" charset="0"/>
            </a:rPr>
            <a:t>Research &amp; Development (R&amp;D)</a:t>
          </a:r>
        </a:p>
      </dgm:t>
    </dgm:pt>
    <dgm:pt modelId="{881FAA4A-896B-4A4A-AF9F-A8322149CC89}" type="parTrans" cxnId="{7F85DC85-0DE6-4E5E-A960-316B756A26C7}">
      <dgm:prSet/>
      <dgm:spPr/>
      <dgm:t>
        <a:bodyPr/>
        <a:lstStyle/>
        <a:p>
          <a:endParaRPr lang="en-ZA"/>
        </a:p>
      </dgm:t>
    </dgm:pt>
    <dgm:pt modelId="{D6326151-059C-4BCA-B87A-E00AEAEA1442}" type="sibTrans" cxnId="{7F85DC85-0DE6-4E5E-A960-316B756A26C7}">
      <dgm:prSet/>
      <dgm:spPr/>
      <dgm:t>
        <a:bodyPr/>
        <a:lstStyle/>
        <a:p>
          <a:endParaRPr lang="en-ZA"/>
        </a:p>
      </dgm:t>
    </dgm:pt>
    <dgm:pt modelId="{DAAA3AA7-E093-4D70-AFF9-F9D2974B64E9}" type="pres">
      <dgm:prSet presAssocID="{0EB3B667-E64B-49B6-8DC9-FE3D14BC362D}" presName="Name0" presStyleCnt="0">
        <dgm:presLayoutVars>
          <dgm:dir/>
          <dgm:animLvl val="lvl"/>
          <dgm:resizeHandles/>
        </dgm:presLayoutVars>
      </dgm:prSet>
      <dgm:spPr/>
    </dgm:pt>
    <dgm:pt modelId="{155BC783-6786-40A0-B352-742739FBC2E7}" type="pres">
      <dgm:prSet presAssocID="{B43351E8-1137-4AD7-A2E5-B9F983860014}" presName="linNode" presStyleCnt="0"/>
      <dgm:spPr/>
    </dgm:pt>
    <dgm:pt modelId="{69648347-DC94-436A-8E50-6442D6B0BB7C}" type="pres">
      <dgm:prSet presAssocID="{B43351E8-1137-4AD7-A2E5-B9F983860014}" presName="parentShp" presStyleLbl="node1" presStyleIdx="0" presStyleCnt="3" custScaleY="105601" custLinFactNeighborX="-81" custLinFactNeighborY="1818">
        <dgm:presLayoutVars>
          <dgm:bulletEnabled val="1"/>
        </dgm:presLayoutVars>
      </dgm:prSet>
      <dgm:spPr/>
    </dgm:pt>
    <dgm:pt modelId="{DBC5EF13-1F6E-445F-A1C5-76B7B5897BAF}" type="pres">
      <dgm:prSet presAssocID="{B43351E8-1137-4AD7-A2E5-B9F983860014}" presName="childShp" presStyleLbl="bgAccFollowNode1" presStyleIdx="0" presStyleCnt="3" custScaleY="133582" custLinFactNeighborX="573" custLinFactNeighborY="-296">
        <dgm:presLayoutVars>
          <dgm:bulletEnabled val="1"/>
        </dgm:presLayoutVars>
      </dgm:prSet>
      <dgm:spPr/>
    </dgm:pt>
    <dgm:pt modelId="{17E7EAB0-97CA-4D64-80C0-79CCCC6B5DC9}" type="pres">
      <dgm:prSet presAssocID="{A6128504-E4C1-4946-9402-6FB9200A151E}" presName="spacing" presStyleCnt="0"/>
      <dgm:spPr/>
    </dgm:pt>
    <dgm:pt modelId="{29C4ED6C-2CF3-432A-B880-4F64E967E9D8}" type="pres">
      <dgm:prSet presAssocID="{BB3051A3-9C8E-46F2-A20B-AEC855ED707A}" presName="linNode" presStyleCnt="0"/>
      <dgm:spPr/>
    </dgm:pt>
    <dgm:pt modelId="{10AE48E8-7A08-45FF-9337-1137F68B71FC}" type="pres">
      <dgm:prSet presAssocID="{BB3051A3-9C8E-46F2-A20B-AEC855ED707A}" presName="parentShp" presStyleLbl="node1" presStyleIdx="1" presStyleCnt="3" custScaleX="100244" custScaleY="103782" custLinFactNeighborX="0" custLinFactNeighborY="-1567">
        <dgm:presLayoutVars>
          <dgm:bulletEnabled val="1"/>
        </dgm:presLayoutVars>
      </dgm:prSet>
      <dgm:spPr/>
    </dgm:pt>
    <dgm:pt modelId="{C4A2EE4B-980E-42AE-B675-970BCF34B3A6}" type="pres">
      <dgm:prSet presAssocID="{BB3051A3-9C8E-46F2-A20B-AEC855ED707A}" presName="childShp" presStyleLbl="bgAccFollowNode1" presStyleIdx="1" presStyleCnt="3" custScaleY="109591" custLinFactNeighborX="0">
        <dgm:presLayoutVars>
          <dgm:bulletEnabled val="1"/>
        </dgm:presLayoutVars>
      </dgm:prSet>
      <dgm:spPr/>
    </dgm:pt>
    <dgm:pt modelId="{54E31092-6282-4A4A-8BA6-1FB8195E48CE}" type="pres">
      <dgm:prSet presAssocID="{28865524-3972-47A1-AA14-A89198D16DB7}" presName="spacing" presStyleCnt="0"/>
      <dgm:spPr/>
    </dgm:pt>
    <dgm:pt modelId="{CCF2C38E-DEEA-42FB-9CAC-82063D48C720}" type="pres">
      <dgm:prSet presAssocID="{033948CD-3C11-4C58-AF06-5DD695034BB7}" presName="linNode" presStyleCnt="0"/>
      <dgm:spPr/>
    </dgm:pt>
    <dgm:pt modelId="{926B40C9-368F-48BC-9692-D0DBD3265CE9}" type="pres">
      <dgm:prSet presAssocID="{033948CD-3C11-4C58-AF06-5DD695034BB7}" presName="parentShp" presStyleLbl="node1" presStyleIdx="2" presStyleCnt="3" custScaleY="84488" custLinFactNeighborY="-2740">
        <dgm:presLayoutVars>
          <dgm:bulletEnabled val="1"/>
        </dgm:presLayoutVars>
      </dgm:prSet>
      <dgm:spPr/>
    </dgm:pt>
    <dgm:pt modelId="{997B13EA-AF42-43EE-AF7E-513DE28D7074}" type="pres">
      <dgm:prSet presAssocID="{033948CD-3C11-4C58-AF06-5DD695034BB7}" presName="childShp" presStyleLbl="bgAccFollowNode1" presStyleIdx="2" presStyleCnt="3" custLinFactNeighborX="0" custLinFactNeighborY="-10798">
        <dgm:presLayoutVars>
          <dgm:bulletEnabled val="1"/>
        </dgm:presLayoutVars>
      </dgm:prSet>
      <dgm:spPr/>
    </dgm:pt>
  </dgm:ptLst>
  <dgm:cxnLst>
    <dgm:cxn modelId="{4E99DD06-9D52-4372-A1CE-137CA2B0EA39}" srcId="{B43351E8-1137-4AD7-A2E5-B9F983860014}" destId="{C1F5E290-D6CB-4A15-97EA-E1C26A368A61}" srcOrd="2" destOrd="0" parTransId="{CB7A7098-5D16-4C6A-A3BA-798724791A70}" sibTransId="{7C34476E-6DB3-4D3D-91E0-A2E96739ECD4}"/>
    <dgm:cxn modelId="{D68E540C-74EF-49FE-BB3D-527F188CABAF}" srcId="{B43351E8-1137-4AD7-A2E5-B9F983860014}" destId="{25A21907-1A34-403F-8955-7A72D810BF9B}" srcOrd="0" destOrd="0" parTransId="{1D3497B4-8259-4996-9D2B-9A1227C48BB1}" sibTransId="{A95303D9-1F47-4C1B-9816-3EAFD23E20E0}"/>
    <dgm:cxn modelId="{03072E0D-D348-4BB8-9271-E3F40681F797}" type="presOf" srcId="{25A21907-1A34-403F-8955-7A72D810BF9B}" destId="{DBC5EF13-1F6E-445F-A1C5-76B7B5897BAF}" srcOrd="0" destOrd="0" presId="urn:microsoft.com/office/officeart/2005/8/layout/vList6"/>
    <dgm:cxn modelId="{755D6F14-C8C7-45B4-B66F-007E91B553C3}" srcId="{B43351E8-1137-4AD7-A2E5-B9F983860014}" destId="{6FB7C2AC-27AB-4081-A52C-14E826EFE9BD}" srcOrd="4" destOrd="0" parTransId="{7884B5FC-3ABF-4ECB-8A34-CB69BAEAF935}" sibTransId="{F6CBA976-7E4E-417F-9480-49F8F3D085D1}"/>
    <dgm:cxn modelId="{C1BF7916-4362-4607-A7CD-EDC8B6B5819B}" type="presOf" srcId="{BB3051A3-9C8E-46F2-A20B-AEC855ED707A}" destId="{10AE48E8-7A08-45FF-9337-1137F68B71FC}" srcOrd="0" destOrd="0" presId="urn:microsoft.com/office/officeart/2005/8/layout/vList6"/>
    <dgm:cxn modelId="{EBD30A19-0B20-4462-9BA2-D80A7418F9D8}" type="presOf" srcId="{BDB848AA-CF32-4A79-AE6A-60C9F16BEB59}" destId="{997B13EA-AF42-43EE-AF7E-513DE28D7074}" srcOrd="0" destOrd="3" presId="urn:microsoft.com/office/officeart/2005/8/layout/vList6"/>
    <dgm:cxn modelId="{1FD8461D-6241-4B8A-8066-5DD58FFB7B9F}" type="presOf" srcId="{6FB7C2AC-27AB-4081-A52C-14E826EFE9BD}" destId="{DBC5EF13-1F6E-445F-A1C5-76B7B5897BAF}" srcOrd="0" destOrd="4" presId="urn:microsoft.com/office/officeart/2005/8/layout/vList6"/>
    <dgm:cxn modelId="{9DAB1F21-AFD1-4797-8AA7-CEACB122E008}" type="presOf" srcId="{C1F5E290-D6CB-4A15-97EA-E1C26A368A61}" destId="{DBC5EF13-1F6E-445F-A1C5-76B7B5897BAF}" srcOrd="0" destOrd="2" presId="urn:microsoft.com/office/officeart/2005/8/layout/vList6"/>
    <dgm:cxn modelId="{64045837-4EF6-491A-92DB-89CCF8C752D7}" type="presOf" srcId="{0EB3B667-E64B-49B6-8DC9-FE3D14BC362D}" destId="{DAAA3AA7-E093-4D70-AFF9-F9D2974B64E9}" srcOrd="0" destOrd="0" presId="urn:microsoft.com/office/officeart/2005/8/layout/vList6"/>
    <dgm:cxn modelId="{FDC01C4E-A3B9-403F-8687-74D25EB283C7}" type="presOf" srcId="{7EFC0F2A-622F-4881-B19F-31D13EAE7392}" destId="{DBC5EF13-1F6E-445F-A1C5-76B7B5897BAF}" srcOrd="0" destOrd="3" presId="urn:microsoft.com/office/officeart/2005/8/layout/vList6"/>
    <dgm:cxn modelId="{B389676E-11E7-4428-9322-9CE44D47F210}" srcId="{033948CD-3C11-4C58-AF06-5DD695034BB7}" destId="{77DC568E-E40C-41FD-B685-973A3F962137}" srcOrd="0" destOrd="0" parTransId="{1D953E35-A70C-40CF-80ED-540B67315583}" sibTransId="{590129FF-79E2-47B4-A91D-D2C0CD0240A4}"/>
    <dgm:cxn modelId="{53370B54-1391-48C7-B54D-61124AD55A96}" srcId="{033948CD-3C11-4C58-AF06-5DD695034BB7}" destId="{F28F9AF8-359B-4B4A-BCDE-73BF3B67E8DD}" srcOrd="2" destOrd="0" parTransId="{1A310497-DDB5-4D97-A6F2-64D5E0C8DC00}" sibTransId="{772F30FC-00C5-49CA-A899-A2EB232756E9}"/>
    <dgm:cxn modelId="{2BE65856-F8C5-4B6E-BD81-26171D5903D1}" srcId="{0EB3B667-E64B-49B6-8DC9-FE3D14BC362D}" destId="{033948CD-3C11-4C58-AF06-5DD695034BB7}" srcOrd="2" destOrd="0" parTransId="{E7B48CAA-F82F-44C0-9015-C0DC4FB4C63B}" sibTransId="{346E75DF-47BA-4068-BA2C-2142EF9E19BD}"/>
    <dgm:cxn modelId="{0B271579-13CE-4FB1-9ECB-32DDD0D08BBF}" type="presOf" srcId="{B43351E8-1137-4AD7-A2E5-B9F983860014}" destId="{69648347-DC94-436A-8E50-6442D6B0BB7C}" srcOrd="0" destOrd="0" presId="urn:microsoft.com/office/officeart/2005/8/layout/vList6"/>
    <dgm:cxn modelId="{11C1857B-844A-4804-9DD8-885A6DBD52F5}" type="presOf" srcId="{88C7A620-8198-44AE-BCF6-9459B21ACC93}" destId="{C4A2EE4B-980E-42AE-B675-970BCF34B3A6}" srcOrd="0" destOrd="0" presId="urn:microsoft.com/office/officeart/2005/8/layout/vList6"/>
    <dgm:cxn modelId="{67339A80-73AC-40C6-B52F-4E32D67871AF}" type="presOf" srcId="{77DC568E-E40C-41FD-B685-973A3F962137}" destId="{997B13EA-AF42-43EE-AF7E-513DE28D7074}" srcOrd="0" destOrd="0" presId="urn:microsoft.com/office/officeart/2005/8/layout/vList6"/>
    <dgm:cxn modelId="{66EF5D84-4159-4A95-8A71-F345577B4F40}" srcId="{BB3051A3-9C8E-46F2-A20B-AEC855ED707A}" destId="{6A228BBB-9005-448F-9E97-ED1B9C9264AF}" srcOrd="1" destOrd="0" parTransId="{8D31A0F7-BCC0-47BE-BA10-7562C6641D9D}" sibTransId="{E9405C93-BBF3-4B32-9BC2-CBF6E4E3BDCC}"/>
    <dgm:cxn modelId="{7F85DC85-0DE6-4E5E-A960-316B756A26C7}" srcId="{033948CD-3C11-4C58-AF06-5DD695034BB7}" destId="{BDB848AA-CF32-4A79-AE6A-60C9F16BEB59}" srcOrd="3" destOrd="0" parTransId="{881FAA4A-896B-4A4A-AF9F-A8322149CC89}" sibTransId="{D6326151-059C-4BCA-B87A-E00AEAEA1442}"/>
    <dgm:cxn modelId="{A6476F86-4306-412D-8C13-02D09C050AB1}" srcId="{033948CD-3C11-4C58-AF06-5DD695034BB7}" destId="{2D6B8838-AFBC-454D-AF9F-72B77E5BFBD2}" srcOrd="1" destOrd="0" parTransId="{0888F73A-EECA-40DE-8897-B1232EA8A3DD}" sibTransId="{3C3D3572-97C5-4152-A489-867283358DDA}"/>
    <dgm:cxn modelId="{DEC3AA87-8D23-42F2-90D3-30B33471873E}" srcId="{BB3051A3-9C8E-46F2-A20B-AEC855ED707A}" destId="{88C7A620-8198-44AE-BCF6-9459B21ACC93}" srcOrd="0" destOrd="0" parTransId="{A70386CB-0BF5-4CF1-A1C4-932E5639E63E}" sibTransId="{42E375A1-C3B6-43B7-9EC8-FF9B01B0E503}"/>
    <dgm:cxn modelId="{9263C489-CC2F-4BC0-BE29-BE09221AB9F1}" type="presOf" srcId="{F28F9AF8-359B-4B4A-BCDE-73BF3B67E8DD}" destId="{997B13EA-AF42-43EE-AF7E-513DE28D7074}" srcOrd="0" destOrd="2" presId="urn:microsoft.com/office/officeart/2005/8/layout/vList6"/>
    <dgm:cxn modelId="{92FA348F-696F-4FA0-AE7E-094D57204308}" type="presOf" srcId="{2D6B8838-AFBC-454D-AF9F-72B77E5BFBD2}" destId="{997B13EA-AF42-43EE-AF7E-513DE28D7074}" srcOrd="0" destOrd="1" presId="urn:microsoft.com/office/officeart/2005/8/layout/vList6"/>
    <dgm:cxn modelId="{D8875D90-ABE9-433C-8BC8-E7AD24C68E8E}" srcId="{B43351E8-1137-4AD7-A2E5-B9F983860014}" destId="{7EFC0F2A-622F-4881-B19F-31D13EAE7392}" srcOrd="3" destOrd="0" parTransId="{8A4DB97F-12E8-4646-B8CA-C09A09506B62}" sibTransId="{D4A1FCE7-EA0C-4E06-BBB2-1E3C39A2E9D6}"/>
    <dgm:cxn modelId="{65A73797-47B8-4AAB-A143-8360617BEE8A}" srcId="{0EB3B667-E64B-49B6-8DC9-FE3D14BC362D}" destId="{BB3051A3-9C8E-46F2-A20B-AEC855ED707A}" srcOrd="1" destOrd="0" parTransId="{CF271991-97A7-4856-9723-2E4E5AC2890F}" sibTransId="{28865524-3972-47A1-AA14-A89198D16DB7}"/>
    <dgm:cxn modelId="{E56675AA-003E-47B0-A25A-23D9FC3CCDFA}" type="presOf" srcId="{F03AD652-7FCC-4CEB-857F-4BB36EFB2A32}" destId="{DBC5EF13-1F6E-445F-A1C5-76B7B5897BAF}" srcOrd="0" destOrd="1" presId="urn:microsoft.com/office/officeart/2005/8/layout/vList6"/>
    <dgm:cxn modelId="{08FD75B8-3757-4A72-A609-84DA7DDFEDF1}" srcId="{B43351E8-1137-4AD7-A2E5-B9F983860014}" destId="{F03AD652-7FCC-4CEB-857F-4BB36EFB2A32}" srcOrd="1" destOrd="0" parTransId="{5C28FFE2-AFE1-4BED-B41B-EFA3AF89C2C1}" sibTransId="{261DFC5B-218D-4FCF-9468-BC4DEE612311}"/>
    <dgm:cxn modelId="{557AD8BD-75EC-48BE-B50B-3930D242638A}" type="presOf" srcId="{033948CD-3C11-4C58-AF06-5DD695034BB7}" destId="{926B40C9-368F-48BC-9692-D0DBD3265CE9}" srcOrd="0" destOrd="0" presId="urn:microsoft.com/office/officeart/2005/8/layout/vList6"/>
    <dgm:cxn modelId="{C75ADFDE-A587-4B27-A382-E161A00347D3}" type="presOf" srcId="{6A228BBB-9005-448F-9E97-ED1B9C9264AF}" destId="{C4A2EE4B-980E-42AE-B675-970BCF34B3A6}" srcOrd="0" destOrd="1" presId="urn:microsoft.com/office/officeart/2005/8/layout/vList6"/>
    <dgm:cxn modelId="{C8F5B5FB-6725-4364-B563-524F1D66337D}" srcId="{0EB3B667-E64B-49B6-8DC9-FE3D14BC362D}" destId="{B43351E8-1137-4AD7-A2E5-B9F983860014}" srcOrd="0" destOrd="0" parTransId="{86631806-3D3A-4D16-A735-B0A22C1C1BB9}" sibTransId="{A6128504-E4C1-4946-9402-6FB9200A151E}"/>
    <dgm:cxn modelId="{0B34031A-A6C4-4D89-8199-83FF5193D7C8}" type="presParOf" srcId="{DAAA3AA7-E093-4D70-AFF9-F9D2974B64E9}" destId="{155BC783-6786-40A0-B352-742739FBC2E7}" srcOrd="0" destOrd="0" presId="urn:microsoft.com/office/officeart/2005/8/layout/vList6"/>
    <dgm:cxn modelId="{113936F0-7CD4-43F5-9CBC-357FF27BF1BE}" type="presParOf" srcId="{155BC783-6786-40A0-B352-742739FBC2E7}" destId="{69648347-DC94-436A-8E50-6442D6B0BB7C}" srcOrd="0" destOrd="0" presId="urn:microsoft.com/office/officeart/2005/8/layout/vList6"/>
    <dgm:cxn modelId="{850C366E-E920-4FF2-ADA5-A9708E9FA314}" type="presParOf" srcId="{155BC783-6786-40A0-B352-742739FBC2E7}" destId="{DBC5EF13-1F6E-445F-A1C5-76B7B5897BAF}" srcOrd="1" destOrd="0" presId="urn:microsoft.com/office/officeart/2005/8/layout/vList6"/>
    <dgm:cxn modelId="{736888E7-2AB2-42E0-AF68-7A0F01F95422}" type="presParOf" srcId="{DAAA3AA7-E093-4D70-AFF9-F9D2974B64E9}" destId="{17E7EAB0-97CA-4D64-80C0-79CCCC6B5DC9}" srcOrd="1" destOrd="0" presId="urn:microsoft.com/office/officeart/2005/8/layout/vList6"/>
    <dgm:cxn modelId="{6C5FFE67-D5FA-4C31-98B3-A468F966E1CB}" type="presParOf" srcId="{DAAA3AA7-E093-4D70-AFF9-F9D2974B64E9}" destId="{29C4ED6C-2CF3-432A-B880-4F64E967E9D8}" srcOrd="2" destOrd="0" presId="urn:microsoft.com/office/officeart/2005/8/layout/vList6"/>
    <dgm:cxn modelId="{12DB156D-B904-4085-80A5-2E209655FF97}" type="presParOf" srcId="{29C4ED6C-2CF3-432A-B880-4F64E967E9D8}" destId="{10AE48E8-7A08-45FF-9337-1137F68B71FC}" srcOrd="0" destOrd="0" presId="urn:microsoft.com/office/officeart/2005/8/layout/vList6"/>
    <dgm:cxn modelId="{0B385BAA-0FB6-4A16-AB22-598D5AA75F72}" type="presParOf" srcId="{29C4ED6C-2CF3-432A-B880-4F64E967E9D8}" destId="{C4A2EE4B-980E-42AE-B675-970BCF34B3A6}" srcOrd="1" destOrd="0" presId="urn:microsoft.com/office/officeart/2005/8/layout/vList6"/>
    <dgm:cxn modelId="{118F0849-9443-4D59-9409-94F2E9A96314}" type="presParOf" srcId="{DAAA3AA7-E093-4D70-AFF9-F9D2974B64E9}" destId="{54E31092-6282-4A4A-8BA6-1FB8195E48CE}" srcOrd="3" destOrd="0" presId="urn:microsoft.com/office/officeart/2005/8/layout/vList6"/>
    <dgm:cxn modelId="{64593998-E76A-4A88-BD7B-204B562632AB}" type="presParOf" srcId="{DAAA3AA7-E093-4D70-AFF9-F9D2974B64E9}" destId="{CCF2C38E-DEEA-42FB-9CAC-82063D48C720}" srcOrd="4" destOrd="0" presId="urn:microsoft.com/office/officeart/2005/8/layout/vList6"/>
    <dgm:cxn modelId="{39DFF9F2-98E9-4E1B-BBCD-CD0B8B6FE045}" type="presParOf" srcId="{CCF2C38E-DEEA-42FB-9CAC-82063D48C720}" destId="{926B40C9-368F-48BC-9692-D0DBD3265CE9}" srcOrd="0" destOrd="0" presId="urn:microsoft.com/office/officeart/2005/8/layout/vList6"/>
    <dgm:cxn modelId="{9D0D90D5-960C-48D3-A58F-30A48CCC5CAA}" type="presParOf" srcId="{CCF2C38E-DEEA-42FB-9CAC-82063D48C720}" destId="{997B13EA-AF42-43EE-AF7E-513DE28D7074}"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B3B667-E64B-49B6-8DC9-FE3D14BC362D}" type="doc">
      <dgm:prSet loTypeId="urn:microsoft.com/office/officeart/2005/8/layout/vList6" loCatId="process" qsTypeId="urn:microsoft.com/office/officeart/2005/8/quickstyle/simple1" qsCatId="simple" csTypeId="urn:microsoft.com/office/officeart/2005/8/colors/colorful5" csCatId="colorful" phldr="1"/>
      <dgm:spPr/>
      <dgm:t>
        <a:bodyPr/>
        <a:lstStyle/>
        <a:p>
          <a:endParaRPr lang="en-ZA"/>
        </a:p>
      </dgm:t>
    </dgm:pt>
    <dgm:pt modelId="{8406E9D6-4A31-4DF5-85A4-37505EB156F2}">
      <dgm:prSet phldrT="[Text]" custT="1"/>
      <dgm:spPr/>
      <dgm:t>
        <a:bodyPr/>
        <a:lstStyle/>
        <a:p>
          <a:r>
            <a:rPr lang="en-US" sz="1800" b="1" dirty="0">
              <a:solidFill>
                <a:schemeClr val="tx1"/>
              </a:solidFill>
              <a:latin typeface="Segoe UI Light" panose="020B0502040204020203" pitchFamily="34" charset="0"/>
              <a:cs typeface="Segoe UI Light" panose="020B0502040204020203" pitchFamily="34" charset="0"/>
            </a:rPr>
            <a:t>Cross-cutting</a:t>
          </a:r>
          <a:endParaRPr lang="en-ZA" sz="1800" b="1" dirty="0">
            <a:solidFill>
              <a:schemeClr val="tx1"/>
            </a:solidFill>
            <a:latin typeface="Segoe UI Light" panose="020B0502040204020203" pitchFamily="34" charset="0"/>
            <a:cs typeface="Segoe UI Light" panose="020B0502040204020203" pitchFamily="34" charset="0"/>
          </a:endParaRPr>
        </a:p>
      </dgm:t>
    </dgm:pt>
    <dgm:pt modelId="{A974E27E-CEDE-4E66-9B8B-7A4878253EB6}" type="parTrans" cxnId="{F48E328F-1761-4CCC-B3AF-5E726A38E1CE}">
      <dgm:prSet/>
      <dgm:spPr/>
      <dgm:t>
        <a:bodyPr/>
        <a:lstStyle/>
        <a:p>
          <a:endParaRPr lang="en-ZA"/>
        </a:p>
      </dgm:t>
    </dgm:pt>
    <dgm:pt modelId="{03615C21-B247-4E84-ADCF-033AED2CE402}" type="sibTrans" cxnId="{F48E328F-1761-4CCC-B3AF-5E726A38E1CE}">
      <dgm:prSet/>
      <dgm:spPr/>
      <dgm:t>
        <a:bodyPr/>
        <a:lstStyle/>
        <a:p>
          <a:endParaRPr lang="en-ZA"/>
        </a:p>
      </dgm:t>
    </dgm:pt>
    <dgm:pt modelId="{DC7D1642-47DD-4820-B0C8-0CEAC68F6380}">
      <dgm:prSet phldrT="[Text]" custT="1"/>
      <dgm:spPr/>
      <dgm:t>
        <a:bodyPr/>
        <a:lstStyle/>
        <a:p>
          <a:r>
            <a:rPr lang="en-US" sz="1400" b="1" dirty="0">
              <a:latin typeface="Segoe UI Light" panose="020B0502040204020203" pitchFamily="34" charset="0"/>
              <a:cs typeface="Segoe UI Light" panose="020B0502040204020203" pitchFamily="34" charset="0"/>
            </a:rPr>
            <a:t>Policy Advocacy</a:t>
          </a:r>
          <a:endParaRPr lang="en-ZA" sz="1400" b="1" dirty="0">
            <a:latin typeface="Segoe UI Light" panose="020B0502040204020203" pitchFamily="34" charset="0"/>
            <a:cs typeface="Segoe UI Light" panose="020B0502040204020203" pitchFamily="34" charset="0"/>
          </a:endParaRPr>
        </a:p>
      </dgm:t>
    </dgm:pt>
    <dgm:pt modelId="{77C800D7-DE25-4DB0-84BD-046832794A63}" type="parTrans" cxnId="{2D2C6CEF-3CA3-48C7-9475-0AD32B4F8EE9}">
      <dgm:prSet/>
      <dgm:spPr/>
      <dgm:t>
        <a:bodyPr/>
        <a:lstStyle/>
        <a:p>
          <a:endParaRPr lang="en-ZA"/>
        </a:p>
      </dgm:t>
    </dgm:pt>
    <dgm:pt modelId="{19D3FB33-2760-431D-9070-3D4EEF04A7F7}" type="sibTrans" cxnId="{2D2C6CEF-3CA3-48C7-9475-0AD32B4F8EE9}">
      <dgm:prSet/>
      <dgm:spPr/>
      <dgm:t>
        <a:bodyPr/>
        <a:lstStyle/>
        <a:p>
          <a:endParaRPr lang="en-ZA"/>
        </a:p>
      </dgm:t>
    </dgm:pt>
    <dgm:pt modelId="{C507E55C-1693-4DBD-BD61-D0BFE7B2F58B}">
      <dgm:prSet custT="1"/>
      <dgm:spPr/>
      <dgm:t>
        <a:bodyPr/>
        <a:lstStyle/>
        <a:p>
          <a:r>
            <a:rPr lang="en-US" sz="1400" b="1" dirty="0">
              <a:latin typeface="Segoe UI Light" panose="020B0502040204020203" pitchFamily="34" charset="0"/>
              <a:cs typeface="Segoe UI Light" panose="020B0502040204020203" pitchFamily="34" charset="0"/>
            </a:rPr>
            <a:t>Convene Bi-annual provincial Forums</a:t>
          </a:r>
          <a:endParaRPr lang="en-ZA" sz="1400" b="1" dirty="0">
            <a:latin typeface="Segoe UI Light" panose="020B0502040204020203" pitchFamily="34" charset="0"/>
            <a:cs typeface="Segoe UI Light" panose="020B0502040204020203" pitchFamily="34" charset="0"/>
          </a:endParaRPr>
        </a:p>
      </dgm:t>
    </dgm:pt>
    <dgm:pt modelId="{D6E2E201-D9E6-4D7D-A422-02049F3FFD3E}" type="parTrans" cxnId="{BE3078D8-FE08-4766-AE1E-544D3BEB3627}">
      <dgm:prSet/>
      <dgm:spPr/>
      <dgm:t>
        <a:bodyPr/>
        <a:lstStyle/>
        <a:p>
          <a:endParaRPr lang="en-ZA"/>
        </a:p>
      </dgm:t>
    </dgm:pt>
    <dgm:pt modelId="{FE1FBD0B-7F78-42FD-AB06-2081011D849E}" type="sibTrans" cxnId="{BE3078D8-FE08-4766-AE1E-544D3BEB3627}">
      <dgm:prSet/>
      <dgm:spPr/>
      <dgm:t>
        <a:bodyPr/>
        <a:lstStyle/>
        <a:p>
          <a:endParaRPr lang="en-ZA"/>
        </a:p>
      </dgm:t>
    </dgm:pt>
    <dgm:pt modelId="{50EDCA85-505E-4CA8-A4E9-65C0FB6B3B8D}">
      <dgm:prSet custT="1"/>
      <dgm:spPr/>
      <dgm:t>
        <a:bodyPr/>
        <a:lstStyle/>
        <a:p>
          <a:r>
            <a:rPr lang="en-US" sz="1400" b="1" dirty="0">
              <a:solidFill>
                <a:schemeClr val="tx1"/>
              </a:solidFill>
              <a:latin typeface="Segoe UI Light" panose="020B0502040204020203" pitchFamily="34" charset="0"/>
              <a:cs typeface="Segoe UI Light" panose="020B0502040204020203" pitchFamily="34" charset="0"/>
            </a:rPr>
            <a:t>Local, provincial and national coops Forums</a:t>
          </a:r>
          <a:endParaRPr lang="en-ZA" sz="1400" b="1" dirty="0">
            <a:solidFill>
              <a:schemeClr val="tx1"/>
            </a:solidFill>
            <a:latin typeface="Segoe UI Light" panose="020B0502040204020203" pitchFamily="34" charset="0"/>
            <a:cs typeface="Segoe UI Light" panose="020B0502040204020203" pitchFamily="34" charset="0"/>
          </a:endParaRPr>
        </a:p>
      </dgm:t>
    </dgm:pt>
    <dgm:pt modelId="{C0F82280-632D-4740-9050-C5AC45F21712}" type="parTrans" cxnId="{F46E469D-7E4E-4487-BDA0-3CF5E68F60CF}">
      <dgm:prSet/>
      <dgm:spPr/>
      <dgm:t>
        <a:bodyPr/>
        <a:lstStyle/>
        <a:p>
          <a:endParaRPr lang="en-ZA"/>
        </a:p>
      </dgm:t>
    </dgm:pt>
    <dgm:pt modelId="{6027310A-0B7C-44A3-AC9E-0B6F78FEBFBC}" type="sibTrans" cxnId="{F46E469D-7E4E-4487-BDA0-3CF5E68F60CF}">
      <dgm:prSet/>
      <dgm:spPr/>
      <dgm:t>
        <a:bodyPr/>
        <a:lstStyle/>
        <a:p>
          <a:endParaRPr lang="en-ZA"/>
        </a:p>
      </dgm:t>
    </dgm:pt>
    <dgm:pt modelId="{39873F1B-DE86-4FA8-BF9D-33D66D1B3F88}">
      <dgm:prSet custT="1"/>
      <dgm:spPr/>
      <dgm:t>
        <a:bodyPr/>
        <a:lstStyle/>
        <a:p>
          <a:r>
            <a:rPr lang="en-US" sz="1400" b="1" dirty="0">
              <a:latin typeface="Segoe UI Light" panose="020B0502040204020203" pitchFamily="34" charset="0"/>
              <a:cs typeface="Segoe UI Light" panose="020B0502040204020203" pitchFamily="34" charset="0"/>
            </a:rPr>
            <a:t>Data collection</a:t>
          </a:r>
          <a:endParaRPr lang="en-ZA" sz="1400" b="1" dirty="0">
            <a:latin typeface="Segoe UI Light" panose="020B0502040204020203" pitchFamily="34" charset="0"/>
            <a:cs typeface="Segoe UI Light" panose="020B0502040204020203" pitchFamily="34" charset="0"/>
          </a:endParaRPr>
        </a:p>
      </dgm:t>
    </dgm:pt>
    <dgm:pt modelId="{2E38ED71-5CEB-448F-9F1D-FFC5A83B24DE}" type="parTrans" cxnId="{AA086878-01D7-4846-A710-058746E46739}">
      <dgm:prSet/>
      <dgm:spPr/>
      <dgm:t>
        <a:bodyPr/>
        <a:lstStyle/>
        <a:p>
          <a:endParaRPr lang="en-ZA"/>
        </a:p>
      </dgm:t>
    </dgm:pt>
    <dgm:pt modelId="{61B2E344-7B39-450B-904A-48506965BA81}" type="sibTrans" cxnId="{AA086878-01D7-4846-A710-058746E46739}">
      <dgm:prSet/>
      <dgm:spPr/>
      <dgm:t>
        <a:bodyPr/>
        <a:lstStyle/>
        <a:p>
          <a:endParaRPr lang="en-ZA"/>
        </a:p>
      </dgm:t>
    </dgm:pt>
    <dgm:pt modelId="{16E26F92-0046-4155-8482-2679B8B0834F}">
      <dgm:prSet custT="1"/>
      <dgm:spPr/>
      <dgm:t>
        <a:bodyPr/>
        <a:lstStyle/>
        <a:p>
          <a:r>
            <a:rPr lang="en-US" sz="1400" b="1" dirty="0">
              <a:latin typeface="Segoe UI Light" panose="020B0502040204020203" pitchFamily="34" charset="0"/>
              <a:cs typeface="Segoe UI Light" panose="020B0502040204020203" pitchFamily="34" charset="0"/>
            </a:rPr>
            <a:t>Monitoring &amp; Evaluation</a:t>
          </a:r>
          <a:endParaRPr lang="en-ZA" sz="1400" b="1" dirty="0">
            <a:latin typeface="Segoe UI Light" panose="020B0502040204020203" pitchFamily="34" charset="0"/>
            <a:cs typeface="Segoe UI Light" panose="020B0502040204020203" pitchFamily="34" charset="0"/>
          </a:endParaRPr>
        </a:p>
      </dgm:t>
    </dgm:pt>
    <dgm:pt modelId="{4FFD8CEB-B3E8-4F63-9321-98E00BB2C6DB}" type="parTrans" cxnId="{FF20D372-036D-4B2B-852E-3863A27817C2}">
      <dgm:prSet/>
      <dgm:spPr/>
      <dgm:t>
        <a:bodyPr/>
        <a:lstStyle/>
        <a:p>
          <a:endParaRPr lang="en-ZA"/>
        </a:p>
      </dgm:t>
    </dgm:pt>
    <dgm:pt modelId="{EC160826-69E3-4EA4-8D73-4FCB6ABE33CF}" type="sibTrans" cxnId="{FF20D372-036D-4B2B-852E-3863A27817C2}">
      <dgm:prSet/>
      <dgm:spPr/>
      <dgm:t>
        <a:bodyPr/>
        <a:lstStyle/>
        <a:p>
          <a:endParaRPr lang="en-ZA"/>
        </a:p>
      </dgm:t>
    </dgm:pt>
    <dgm:pt modelId="{B47E2258-E4F2-4CA6-9052-06169A9DA1D8}">
      <dgm:prSet phldrT="[Text]" custT="1"/>
      <dgm:spPr/>
      <dgm:t>
        <a:bodyPr/>
        <a:lstStyle/>
        <a:p>
          <a:endParaRPr lang="en-ZA" sz="1400" b="1" dirty="0">
            <a:latin typeface="Segoe UI Light" panose="020B0502040204020203" pitchFamily="34" charset="0"/>
            <a:cs typeface="Segoe UI Light" panose="020B0502040204020203" pitchFamily="34" charset="0"/>
          </a:endParaRPr>
        </a:p>
      </dgm:t>
    </dgm:pt>
    <dgm:pt modelId="{1B4FB61F-DC2B-41FC-A3CA-206814A0EB5C}" type="sibTrans" cxnId="{770B5164-F26B-4767-A14F-9EB94B9F6AEE}">
      <dgm:prSet/>
      <dgm:spPr/>
      <dgm:t>
        <a:bodyPr/>
        <a:lstStyle/>
        <a:p>
          <a:endParaRPr lang="en-ZA"/>
        </a:p>
      </dgm:t>
    </dgm:pt>
    <dgm:pt modelId="{45083225-350C-4D56-87E6-6C9F7162E29E}" type="parTrans" cxnId="{770B5164-F26B-4767-A14F-9EB94B9F6AEE}">
      <dgm:prSet/>
      <dgm:spPr/>
      <dgm:t>
        <a:bodyPr/>
        <a:lstStyle/>
        <a:p>
          <a:endParaRPr lang="en-ZA"/>
        </a:p>
      </dgm:t>
    </dgm:pt>
    <dgm:pt modelId="{10EA7558-2E17-4D7E-B96C-4EDC2E17707C}" type="pres">
      <dgm:prSet presAssocID="{0EB3B667-E64B-49B6-8DC9-FE3D14BC362D}" presName="Name0" presStyleCnt="0">
        <dgm:presLayoutVars>
          <dgm:dir/>
          <dgm:animLvl val="lvl"/>
          <dgm:resizeHandles/>
        </dgm:presLayoutVars>
      </dgm:prSet>
      <dgm:spPr/>
    </dgm:pt>
    <dgm:pt modelId="{FE3D9A8A-9F17-4ED7-B975-0866788E89B5}" type="pres">
      <dgm:prSet presAssocID="{8406E9D6-4A31-4DF5-85A4-37505EB156F2}" presName="linNode" presStyleCnt="0"/>
      <dgm:spPr/>
    </dgm:pt>
    <dgm:pt modelId="{3AD3B0D3-444D-4EA7-AFE3-E2E2892DA163}" type="pres">
      <dgm:prSet presAssocID="{8406E9D6-4A31-4DF5-85A4-37505EB156F2}" presName="parentShp" presStyleLbl="node1" presStyleIdx="0" presStyleCnt="2" custLinFactNeighborX="-2958" custLinFactNeighborY="-26">
        <dgm:presLayoutVars>
          <dgm:bulletEnabled val="1"/>
        </dgm:presLayoutVars>
      </dgm:prSet>
      <dgm:spPr/>
    </dgm:pt>
    <dgm:pt modelId="{F2D5B916-9C7A-4993-B4D4-A7B3597E2FD5}" type="pres">
      <dgm:prSet presAssocID="{8406E9D6-4A31-4DF5-85A4-37505EB156F2}" presName="childShp" presStyleLbl="bgAccFollowNode1" presStyleIdx="0" presStyleCnt="2">
        <dgm:presLayoutVars>
          <dgm:bulletEnabled val="1"/>
        </dgm:presLayoutVars>
      </dgm:prSet>
      <dgm:spPr/>
    </dgm:pt>
    <dgm:pt modelId="{A8CE5B1E-1786-46DB-BE91-B16ED6B9DF79}" type="pres">
      <dgm:prSet presAssocID="{03615C21-B247-4E84-ADCF-033AED2CE402}" presName="spacing" presStyleCnt="0"/>
      <dgm:spPr/>
    </dgm:pt>
    <dgm:pt modelId="{276ABD89-A0C6-4F46-99AB-739AFB8E56C3}" type="pres">
      <dgm:prSet presAssocID="{B47E2258-E4F2-4CA6-9052-06169A9DA1D8}" presName="linNode" presStyleCnt="0"/>
      <dgm:spPr/>
    </dgm:pt>
    <dgm:pt modelId="{34682526-8710-40A6-AAA1-85A89F5B6526}" type="pres">
      <dgm:prSet presAssocID="{B47E2258-E4F2-4CA6-9052-06169A9DA1D8}" presName="parentShp" presStyleLbl="node1" presStyleIdx="1" presStyleCnt="2">
        <dgm:presLayoutVars>
          <dgm:bulletEnabled val="1"/>
        </dgm:presLayoutVars>
      </dgm:prSet>
      <dgm:spPr/>
    </dgm:pt>
    <dgm:pt modelId="{E180D9D0-5652-4D56-946A-12F38BD8EC00}" type="pres">
      <dgm:prSet presAssocID="{B47E2258-E4F2-4CA6-9052-06169A9DA1D8}" presName="childShp" presStyleLbl="bgAccFollowNode1" presStyleIdx="1" presStyleCnt="2" custLinFactNeighborX="393" custLinFactNeighborY="26">
        <dgm:presLayoutVars>
          <dgm:bulletEnabled val="1"/>
        </dgm:presLayoutVars>
      </dgm:prSet>
      <dgm:spPr/>
    </dgm:pt>
  </dgm:ptLst>
  <dgm:cxnLst>
    <dgm:cxn modelId="{A7F7A65E-8789-46D1-9B19-06EEC83D35EE}" type="presOf" srcId="{8406E9D6-4A31-4DF5-85A4-37505EB156F2}" destId="{3AD3B0D3-444D-4EA7-AFE3-E2E2892DA163}" srcOrd="0" destOrd="0" presId="urn:microsoft.com/office/officeart/2005/8/layout/vList6"/>
    <dgm:cxn modelId="{4C040960-2897-4BB8-AAD4-BB2637F43BE5}" type="presOf" srcId="{DC7D1642-47DD-4820-B0C8-0CEAC68F6380}" destId="{F2D5B916-9C7A-4993-B4D4-A7B3597E2FD5}" srcOrd="0" destOrd="0" presId="urn:microsoft.com/office/officeart/2005/8/layout/vList6"/>
    <dgm:cxn modelId="{2EA6CC41-5F3F-40CE-98D3-7E399C39E2B2}" type="presOf" srcId="{39873F1B-DE86-4FA8-BF9D-33D66D1B3F88}" destId="{F2D5B916-9C7A-4993-B4D4-A7B3597E2FD5}" srcOrd="0" destOrd="3" presId="urn:microsoft.com/office/officeart/2005/8/layout/vList6"/>
    <dgm:cxn modelId="{770B5164-F26B-4767-A14F-9EB94B9F6AEE}" srcId="{0EB3B667-E64B-49B6-8DC9-FE3D14BC362D}" destId="{B47E2258-E4F2-4CA6-9052-06169A9DA1D8}" srcOrd="1" destOrd="0" parTransId="{45083225-350C-4D56-87E6-6C9F7162E29E}" sibTransId="{1B4FB61F-DC2B-41FC-A3CA-206814A0EB5C}"/>
    <dgm:cxn modelId="{B7611A45-4403-4043-A823-F548E980B16A}" type="presOf" srcId="{B47E2258-E4F2-4CA6-9052-06169A9DA1D8}" destId="{34682526-8710-40A6-AAA1-85A89F5B6526}" srcOrd="0" destOrd="0" presId="urn:microsoft.com/office/officeart/2005/8/layout/vList6"/>
    <dgm:cxn modelId="{FF20D372-036D-4B2B-852E-3863A27817C2}" srcId="{8406E9D6-4A31-4DF5-85A4-37505EB156F2}" destId="{16E26F92-0046-4155-8482-2679B8B0834F}" srcOrd="4" destOrd="0" parTransId="{4FFD8CEB-B3E8-4F63-9321-98E00BB2C6DB}" sibTransId="{EC160826-69E3-4EA4-8D73-4FCB6ABE33CF}"/>
    <dgm:cxn modelId="{AA086878-01D7-4846-A710-058746E46739}" srcId="{8406E9D6-4A31-4DF5-85A4-37505EB156F2}" destId="{39873F1B-DE86-4FA8-BF9D-33D66D1B3F88}" srcOrd="3" destOrd="0" parTransId="{2E38ED71-5CEB-448F-9F1D-FFC5A83B24DE}" sibTransId="{61B2E344-7B39-450B-904A-48506965BA81}"/>
    <dgm:cxn modelId="{F48E328F-1761-4CCC-B3AF-5E726A38E1CE}" srcId="{0EB3B667-E64B-49B6-8DC9-FE3D14BC362D}" destId="{8406E9D6-4A31-4DF5-85A4-37505EB156F2}" srcOrd="0" destOrd="0" parTransId="{A974E27E-CEDE-4E66-9B8B-7A4878253EB6}" sibTransId="{03615C21-B247-4E84-ADCF-033AED2CE402}"/>
    <dgm:cxn modelId="{36E3DE8F-1A23-4E04-8129-CAFFDCE1B8F3}" type="presOf" srcId="{0EB3B667-E64B-49B6-8DC9-FE3D14BC362D}" destId="{10EA7558-2E17-4D7E-B96C-4EDC2E17707C}" srcOrd="0" destOrd="0" presId="urn:microsoft.com/office/officeart/2005/8/layout/vList6"/>
    <dgm:cxn modelId="{6E03B699-F55A-4CA3-971E-2E5CB0C62C3B}" type="presOf" srcId="{C507E55C-1693-4DBD-BD61-D0BFE7B2F58B}" destId="{F2D5B916-9C7A-4993-B4D4-A7B3597E2FD5}" srcOrd="0" destOrd="1" presId="urn:microsoft.com/office/officeart/2005/8/layout/vList6"/>
    <dgm:cxn modelId="{F46E469D-7E4E-4487-BDA0-3CF5E68F60CF}" srcId="{8406E9D6-4A31-4DF5-85A4-37505EB156F2}" destId="{50EDCA85-505E-4CA8-A4E9-65C0FB6B3B8D}" srcOrd="2" destOrd="0" parTransId="{C0F82280-632D-4740-9050-C5AC45F21712}" sibTransId="{6027310A-0B7C-44A3-AC9E-0B6F78FEBFBC}"/>
    <dgm:cxn modelId="{5506B2A4-09D9-4FD1-ADD6-110AD531A49E}" type="presOf" srcId="{50EDCA85-505E-4CA8-A4E9-65C0FB6B3B8D}" destId="{F2D5B916-9C7A-4993-B4D4-A7B3597E2FD5}" srcOrd="0" destOrd="2" presId="urn:microsoft.com/office/officeart/2005/8/layout/vList6"/>
    <dgm:cxn modelId="{409FA1D3-71A7-4BBE-A82E-C9B9BF6BA768}" type="presOf" srcId="{16E26F92-0046-4155-8482-2679B8B0834F}" destId="{F2D5B916-9C7A-4993-B4D4-A7B3597E2FD5}" srcOrd="0" destOrd="4" presId="urn:microsoft.com/office/officeart/2005/8/layout/vList6"/>
    <dgm:cxn modelId="{BE3078D8-FE08-4766-AE1E-544D3BEB3627}" srcId="{8406E9D6-4A31-4DF5-85A4-37505EB156F2}" destId="{C507E55C-1693-4DBD-BD61-D0BFE7B2F58B}" srcOrd="1" destOrd="0" parTransId="{D6E2E201-D9E6-4D7D-A422-02049F3FFD3E}" sibTransId="{FE1FBD0B-7F78-42FD-AB06-2081011D849E}"/>
    <dgm:cxn modelId="{2D2C6CEF-3CA3-48C7-9475-0AD32B4F8EE9}" srcId="{8406E9D6-4A31-4DF5-85A4-37505EB156F2}" destId="{DC7D1642-47DD-4820-B0C8-0CEAC68F6380}" srcOrd="0" destOrd="0" parTransId="{77C800D7-DE25-4DB0-84BD-046832794A63}" sibTransId="{19D3FB33-2760-431D-9070-3D4EEF04A7F7}"/>
    <dgm:cxn modelId="{D60E72BB-ED4D-44A2-A3A9-B3ACB83CDBDF}" type="presParOf" srcId="{10EA7558-2E17-4D7E-B96C-4EDC2E17707C}" destId="{FE3D9A8A-9F17-4ED7-B975-0866788E89B5}" srcOrd="0" destOrd="0" presId="urn:microsoft.com/office/officeart/2005/8/layout/vList6"/>
    <dgm:cxn modelId="{66BAF54C-E11B-4642-BC41-841B2E03B30E}" type="presParOf" srcId="{FE3D9A8A-9F17-4ED7-B975-0866788E89B5}" destId="{3AD3B0D3-444D-4EA7-AFE3-E2E2892DA163}" srcOrd="0" destOrd="0" presId="urn:microsoft.com/office/officeart/2005/8/layout/vList6"/>
    <dgm:cxn modelId="{A3090E96-E05C-49B4-84EB-25B4715BE4F5}" type="presParOf" srcId="{FE3D9A8A-9F17-4ED7-B975-0866788E89B5}" destId="{F2D5B916-9C7A-4993-B4D4-A7B3597E2FD5}" srcOrd="1" destOrd="0" presId="urn:microsoft.com/office/officeart/2005/8/layout/vList6"/>
    <dgm:cxn modelId="{CCCE78A8-A891-464C-8BF6-01C8F0BD6A02}" type="presParOf" srcId="{10EA7558-2E17-4D7E-B96C-4EDC2E17707C}" destId="{A8CE5B1E-1786-46DB-BE91-B16ED6B9DF79}" srcOrd="1" destOrd="0" presId="urn:microsoft.com/office/officeart/2005/8/layout/vList6"/>
    <dgm:cxn modelId="{C23D5207-D8FC-4317-9426-B152F88E37E1}" type="presParOf" srcId="{10EA7558-2E17-4D7E-B96C-4EDC2E17707C}" destId="{276ABD89-A0C6-4F46-99AB-739AFB8E56C3}" srcOrd="2" destOrd="0" presId="urn:microsoft.com/office/officeart/2005/8/layout/vList6"/>
    <dgm:cxn modelId="{9B83470A-2D53-424B-A0CD-9DDA8365F33A}" type="presParOf" srcId="{276ABD89-A0C6-4F46-99AB-739AFB8E56C3}" destId="{34682526-8710-40A6-AAA1-85A89F5B6526}" srcOrd="0" destOrd="0" presId="urn:microsoft.com/office/officeart/2005/8/layout/vList6"/>
    <dgm:cxn modelId="{3BAEE133-0265-4376-BD6E-F63C8A6055D9}" type="presParOf" srcId="{276ABD89-A0C6-4F46-99AB-739AFB8E56C3}" destId="{E180D9D0-5652-4D56-946A-12F38BD8EC0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B3B667-E64B-49B6-8DC9-FE3D14BC362D}" type="doc">
      <dgm:prSet loTypeId="urn:microsoft.com/office/officeart/2005/8/layout/vList6" loCatId="process" qsTypeId="urn:microsoft.com/office/officeart/2005/8/quickstyle/simple1" qsCatId="simple" csTypeId="urn:microsoft.com/office/officeart/2005/8/colors/colorful5" csCatId="colorful" phldr="1"/>
      <dgm:spPr/>
      <dgm:t>
        <a:bodyPr/>
        <a:lstStyle/>
        <a:p>
          <a:endParaRPr lang="en-ZA"/>
        </a:p>
      </dgm:t>
    </dgm:pt>
    <dgm:pt modelId="{DAAA3AA7-E093-4D70-AFF9-F9D2974B64E9}" type="pres">
      <dgm:prSet presAssocID="{0EB3B667-E64B-49B6-8DC9-FE3D14BC362D}" presName="Name0" presStyleCnt="0">
        <dgm:presLayoutVars>
          <dgm:dir/>
          <dgm:animLvl val="lvl"/>
          <dgm:resizeHandles/>
        </dgm:presLayoutVars>
      </dgm:prSet>
      <dgm:spPr/>
    </dgm:pt>
  </dgm:ptLst>
  <dgm:cxnLst>
    <dgm:cxn modelId="{64045837-4EF6-491A-92DB-89CCF8C752D7}" type="presOf" srcId="{0EB3B667-E64B-49B6-8DC9-FE3D14BC362D}" destId="{DAAA3AA7-E093-4D70-AFF9-F9D2974B64E9}" srcOrd="0"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25C8E-C205-4B13-BFED-7D67A830EB11}">
      <dsp:nvSpPr>
        <dsp:cNvPr id="0" name=""/>
        <dsp:cNvSpPr/>
      </dsp:nvSpPr>
      <dsp:spPr>
        <a:xfrm>
          <a:off x="901789" y="376929"/>
          <a:ext cx="2575748" cy="2575748"/>
        </a:xfrm>
        <a:prstGeom prst="blockArc">
          <a:avLst>
            <a:gd name="adj1" fmla="val 10798974"/>
            <a:gd name="adj2" fmla="val 16200000"/>
            <a:gd name="adj3" fmla="val 4636"/>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1CB17520-9577-4238-8BED-A55DC67EAD50}">
      <dsp:nvSpPr>
        <dsp:cNvPr id="0" name=""/>
        <dsp:cNvSpPr/>
      </dsp:nvSpPr>
      <dsp:spPr>
        <a:xfrm>
          <a:off x="986016" y="376918"/>
          <a:ext cx="2575748" cy="2575748"/>
        </a:xfrm>
        <a:prstGeom prst="blockArc">
          <a:avLst>
            <a:gd name="adj1" fmla="val 5400000"/>
            <a:gd name="adj2" fmla="val 10800000"/>
            <a:gd name="adj3" fmla="val 4636"/>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219CD00A-0D06-4DF4-B89A-C14A732B88F5}">
      <dsp:nvSpPr>
        <dsp:cNvPr id="0" name=""/>
        <dsp:cNvSpPr/>
      </dsp:nvSpPr>
      <dsp:spPr>
        <a:xfrm>
          <a:off x="1047731" y="319224"/>
          <a:ext cx="2575748" cy="2575748"/>
        </a:xfrm>
        <a:prstGeom prst="blockArc">
          <a:avLst>
            <a:gd name="adj1" fmla="val 111044"/>
            <a:gd name="adj2" fmla="val 5229453"/>
            <a:gd name="adj3" fmla="val 4636"/>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2194699B-D7C6-4016-A0B8-F89D79AAB317}">
      <dsp:nvSpPr>
        <dsp:cNvPr id="0" name=""/>
        <dsp:cNvSpPr/>
      </dsp:nvSpPr>
      <dsp:spPr>
        <a:xfrm>
          <a:off x="1047848" y="383243"/>
          <a:ext cx="2575748" cy="2575748"/>
        </a:xfrm>
        <a:prstGeom prst="blockArc">
          <a:avLst>
            <a:gd name="adj1" fmla="val 16370228"/>
            <a:gd name="adj2" fmla="val 120518"/>
            <a:gd name="adj3" fmla="val 4636"/>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F233028-A476-45AA-93C5-88CEA6152FC1}">
      <dsp:nvSpPr>
        <dsp:cNvPr id="0" name=""/>
        <dsp:cNvSpPr/>
      </dsp:nvSpPr>
      <dsp:spPr>
        <a:xfrm>
          <a:off x="1643883" y="1016760"/>
          <a:ext cx="1097847" cy="1184685"/>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rPr>
            <a:t>Types of cooperatives</a:t>
          </a:r>
          <a:endParaRPr lang="en-ZA" sz="1100" b="1" kern="1200" dirty="0">
            <a:solidFill>
              <a:schemeClr val="tx1"/>
            </a:solidFill>
          </a:endParaRPr>
        </a:p>
      </dsp:txBody>
      <dsp:txXfrm>
        <a:off x="1804659" y="1190253"/>
        <a:ext cx="776295" cy="837699"/>
      </dsp:txXfrm>
    </dsp:sp>
    <dsp:sp modelId="{243C5E99-C2BD-4E0B-BBA7-A554F737A9F3}">
      <dsp:nvSpPr>
        <dsp:cNvPr id="0" name=""/>
        <dsp:cNvSpPr/>
      </dsp:nvSpPr>
      <dsp:spPr>
        <a:xfrm>
          <a:off x="1817644" y="0"/>
          <a:ext cx="1160693" cy="829279"/>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dirty="0">
              <a:solidFill>
                <a:schemeClr val="tx1"/>
              </a:solidFill>
            </a:rPr>
            <a:t>Primary</a:t>
          </a:r>
        </a:p>
      </dsp:txBody>
      <dsp:txXfrm>
        <a:off x="1987624" y="121445"/>
        <a:ext cx="820733" cy="586389"/>
      </dsp:txXfrm>
    </dsp:sp>
    <dsp:sp modelId="{66FEE92E-D3EC-42F4-A385-23C6B6048CC0}">
      <dsp:nvSpPr>
        <dsp:cNvPr id="0" name=""/>
        <dsp:cNvSpPr/>
      </dsp:nvSpPr>
      <dsp:spPr>
        <a:xfrm>
          <a:off x="2951049" y="1221521"/>
          <a:ext cx="1283841" cy="987381"/>
        </a:xfrm>
        <a:prstGeom prst="ellipse">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dirty="0">
              <a:solidFill>
                <a:schemeClr val="tx1"/>
              </a:solidFill>
            </a:rPr>
            <a:t>Secondary </a:t>
          </a:r>
        </a:p>
      </dsp:txBody>
      <dsp:txXfrm>
        <a:off x="3139063" y="1366120"/>
        <a:ext cx="907813" cy="698183"/>
      </dsp:txXfrm>
    </dsp:sp>
    <dsp:sp modelId="{CE34F048-CFD8-4135-B9E1-9E69BA8A3945}">
      <dsp:nvSpPr>
        <dsp:cNvPr id="0" name=""/>
        <dsp:cNvSpPr/>
      </dsp:nvSpPr>
      <dsp:spPr>
        <a:xfrm>
          <a:off x="1864560" y="2516415"/>
          <a:ext cx="1066860" cy="829279"/>
        </a:xfrm>
        <a:prstGeom prst="ellipse">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ZA" sz="1000" b="1" kern="1200" dirty="0">
              <a:solidFill>
                <a:schemeClr val="tx1"/>
              </a:solidFill>
            </a:rPr>
            <a:t>Tertiary</a:t>
          </a:r>
          <a:r>
            <a:rPr lang="en-ZA" sz="1000" kern="1200" dirty="0"/>
            <a:t> </a:t>
          </a:r>
        </a:p>
      </dsp:txBody>
      <dsp:txXfrm>
        <a:off x="2020798" y="2637860"/>
        <a:ext cx="754384" cy="586389"/>
      </dsp:txXfrm>
    </dsp:sp>
    <dsp:sp modelId="{93F85CC0-03A8-445F-A566-DD0B3550B2DC}">
      <dsp:nvSpPr>
        <dsp:cNvPr id="0" name=""/>
        <dsp:cNvSpPr/>
      </dsp:nvSpPr>
      <dsp:spPr>
        <a:xfrm>
          <a:off x="725330" y="1258395"/>
          <a:ext cx="829279" cy="829279"/>
        </a:xfrm>
        <a:prstGeom prst="ellipse">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ZA" sz="1000" b="1" kern="1200" dirty="0">
              <a:solidFill>
                <a:schemeClr val="tx1"/>
              </a:solidFill>
            </a:rPr>
            <a:t>Housing co-operative</a:t>
          </a:r>
          <a:r>
            <a:rPr lang="en-ZA" sz="1000" b="1" kern="1200" baseline="0" dirty="0">
              <a:solidFill>
                <a:schemeClr val="tx1"/>
              </a:solidFill>
            </a:rPr>
            <a:t> </a:t>
          </a:r>
          <a:endParaRPr lang="en-ZA" sz="1000" b="1" kern="1200" dirty="0">
            <a:solidFill>
              <a:schemeClr val="tx1"/>
            </a:solidFill>
          </a:endParaRPr>
        </a:p>
      </dsp:txBody>
      <dsp:txXfrm>
        <a:off x="846775" y="1379840"/>
        <a:ext cx="586389" cy="5863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9E808-9C6E-D64C-B3A0-E2627DCDE851}">
      <dsp:nvSpPr>
        <dsp:cNvPr id="0" name=""/>
        <dsp:cNvSpPr/>
      </dsp:nvSpPr>
      <dsp:spPr>
        <a:xfrm>
          <a:off x="3571" y="1328608"/>
          <a:ext cx="1561703" cy="185940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International benchmarking</a:t>
          </a:r>
        </a:p>
      </dsp:txBody>
      <dsp:txXfrm>
        <a:off x="49312" y="1374349"/>
        <a:ext cx="1470221" cy="1767920"/>
      </dsp:txXfrm>
    </dsp:sp>
    <dsp:sp modelId="{52FF178C-B541-3245-A362-40A5C174E9A3}">
      <dsp:nvSpPr>
        <dsp:cNvPr id="0" name=""/>
        <dsp:cNvSpPr/>
      </dsp:nvSpPr>
      <dsp:spPr>
        <a:xfrm>
          <a:off x="1721445" y="2064658"/>
          <a:ext cx="331081" cy="38730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721445" y="2142118"/>
        <a:ext cx="231757" cy="232382"/>
      </dsp:txXfrm>
    </dsp:sp>
    <dsp:sp modelId="{73A773FF-FF7C-A247-9BCE-3B42C97F002D}">
      <dsp:nvSpPr>
        <dsp:cNvPr id="0" name=""/>
        <dsp:cNvSpPr/>
      </dsp:nvSpPr>
      <dsp:spPr>
        <a:xfrm>
          <a:off x="2189956" y="1328608"/>
          <a:ext cx="1561703" cy="185940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Desktop analytics</a:t>
          </a:r>
        </a:p>
        <a:p>
          <a:pPr marL="0" lvl="0" indent="0" algn="ctr" defTabSz="800100">
            <a:lnSpc>
              <a:spcPct val="90000"/>
            </a:lnSpc>
            <a:spcBef>
              <a:spcPct val="0"/>
            </a:spcBef>
            <a:spcAft>
              <a:spcPct val="35000"/>
            </a:spcAft>
            <a:buNone/>
          </a:pPr>
          <a:r>
            <a:rPr lang="en-GB" sz="1800" kern="1200" dirty="0"/>
            <a:t>(Procurement from the central database, ….)</a:t>
          </a:r>
        </a:p>
      </dsp:txBody>
      <dsp:txXfrm>
        <a:off x="2235697" y="1374349"/>
        <a:ext cx="1470221" cy="1767920"/>
      </dsp:txXfrm>
    </dsp:sp>
    <dsp:sp modelId="{C11440F0-A55E-B345-9746-29B7E0096627}">
      <dsp:nvSpPr>
        <dsp:cNvPr id="0" name=""/>
        <dsp:cNvSpPr/>
      </dsp:nvSpPr>
      <dsp:spPr>
        <a:xfrm>
          <a:off x="3907829" y="2064658"/>
          <a:ext cx="331081" cy="38730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907829" y="2142118"/>
        <a:ext cx="231757" cy="232382"/>
      </dsp:txXfrm>
    </dsp:sp>
    <dsp:sp modelId="{D06C5B0F-3BC1-CA45-A66A-93FED900447C}">
      <dsp:nvSpPr>
        <dsp:cNvPr id="0" name=""/>
        <dsp:cNvSpPr/>
      </dsp:nvSpPr>
      <dsp:spPr>
        <a:xfrm>
          <a:off x="4376340" y="1328608"/>
          <a:ext cx="1561703" cy="185940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Interviews with implementers</a:t>
          </a:r>
        </a:p>
      </dsp:txBody>
      <dsp:txXfrm>
        <a:off x="4422081" y="1374349"/>
        <a:ext cx="1470221" cy="1767920"/>
      </dsp:txXfrm>
    </dsp:sp>
    <dsp:sp modelId="{C6373A8B-AB1D-4F31-9616-B279C95EB442}">
      <dsp:nvSpPr>
        <dsp:cNvPr id="0" name=""/>
        <dsp:cNvSpPr/>
      </dsp:nvSpPr>
      <dsp:spPr>
        <a:xfrm>
          <a:off x="6094214" y="2064658"/>
          <a:ext cx="331081" cy="387302"/>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094214" y="2142118"/>
        <a:ext cx="231757" cy="232382"/>
      </dsp:txXfrm>
    </dsp:sp>
    <dsp:sp modelId="{A9FACDF5-412E-42CC-B951-C368AE2760E8}">
      <dsp:nvSpPr>
        <dsp:cNvPr id="0" name=""/>
        <dsp:cNvSpPr/>
      </dsp:nvSpPr>
      <dsp:spPr>
        <a:xfrm>
          <a:off x="6562724" y="1328608"/>
          <a:ext cx="1561703" cy="185940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Stakeholder Consultations</a:t>
          </a:r>
        </a:p>
      </dsp:txBody>
      <dsp:txXfrm>
        <a:off x="6608465" y="1374349"/>
        <a:ext cx="1470221" cy="17679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D34DA-8D0C-46D1-A64A-42F7E8CF1907}">
      <dsp:nvSpPr>
        <dsp:cNvPr id="0" name=""/>
        <dsp:cNvSpPr/>
      </dsp:nvSpPr>
      <dsp:spPr>
        <a:xfrm>
          <a:off x="168219" y="0"/>
          <a:ext cx="4085109" cy="4085109"/>
        </a:xfrm>
        <a:prstGeom prst="triangl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9A407-3824-48EB-B845-6131874C6282}">
      <dsp:nvSpPr>
        <dsp:cNvPr id="0" name=""/>
        <dsp:cNvSpPr/>
      </dsp:nvSpPr>
      <dsp:spPr>
        <a:xfrm>
          <a:off x="2071058" y="3096219"/>
          <a:ext cx="2655320" cy="726064"/>
        </a:xfrm>
        <a:prstGeom prst="round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Increase the supply of non-financial support services to cooperatives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106502" y="3131663"/>
        <a:ext cx="2584432" cy="655176"/>
      </dsp:txXfrm>
    </dsp:sp>
    <dsp:sp modelId="{75EF811C-9D54-48F0-98D0-339F020D57A2}">
      <dsp:nvSpPr>
        <dsp:cNvPr id="0" name=""/>
        <dsp:cNvSpPr/>
      </dsp:nvSpPr>
      <dsp:spPr>
        <a:xfrm>
          <a:off x="2071058" y="1214451"/>
          <a:ext cx="2655320" cy="726064"/>
        </a:xfrm>
        <a:prstGeom prst="roundRect">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Create a demand for cooperatives products and services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106502" y="1249895"/>
        <a:ext cx="2584432" cy="655176"/>
      </dsp:txXfrm>
    </dsp:sp>
    <dsp:sp modelId="{1A6B286A-620E-43D7-804A-911EFAD3B19F}">
      <dsp:nvSpPr>
        <dsp:cNvPr id="0" name=""/>
        <dsp:cNvSpPr/>
      </dsp:nvSpPr>
      <dsp:spPr>
        <a:xfrm>
          <a:off x="2117127" y="2129304"/>
          <a:ext cx="2609251" cy="726064"/>
        </a:xfrm>
        <a:prstGeom prst="roundRect">
          <a:avLst/>
        </a:prstGeom>
        <a:solidFill>
          <a:schemeClr val="lt1">
            <a:alpha val="90000"/>
            <a:hueOff val="0"/>
            <a:satOff val="0"/>
            <a:lumOff val="0"/>
            <a:alphaOff val="0"/>
          </a:schemeClr>
        </a:solidFill>
        <a:ln w="12700" cap="flat" cmpd="sng" algn="ctr">
          <a:solidFill>
            <a:schemeClr val="accent1">
              <a:shade val="50000"/>
              <a:hueOff val="402493"/>
              <a:satOff val="-9802"/>
              <a:lumOff val="428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Improve the sustainability of cooperatives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152571" y="2164748"/>
        <a:ext cx="2538363" cy="655176"/>
      </dsp:txXfrm>
    </dsp:sp>
    <dsp:sp modelId="{39F01796-B371-4CD7-99C0-CC6F61E88008}">
      <dsp:nvSpPr>
        <dsp:cNvPr id="0" name=""/>
        <dsp:cNvSpPr/>
      </dsp:nvSpPr>
      <dsp:spPr>
        <a:xfrm>
          <a:off x="2129973" y="198278"/>
          <a:ext cx="2596399" cy="726064"/>
        </a:xfrm>
        <a:prstGeom prst="roundRect">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Increase the supply of financial support services to cooperatives </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165417" y="233722"/>
        <a:ext cx="2525511" cy="6551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D34DA-8D0C-46D1-A64A-42F7E8CF1907}">
      <dsp:nvSpPr>
        <dsp:cNvPr id="0" name=""/>
        <dsp:cNvSpPr/>
      </dsp:nvSpPr>
      <dsp:spPr>
        <a:xfrm>
          <a:off x="149428" y="0"/>
          <a:ext cx="4085109" cy="4085109"/>
        </a:xfrm>
        <a:prstGeom prst="triangl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9A407-3824-48EB-B845-6131874C6282}">
      <dsp:nvSpPr>
        <dsp:cNvPr id="0" name=""/>
        <dsp:cNvSpPr/>
      </dsp:nvSpPr>
      <dsp:spPr>
        <a:xfrm>
          <a:off x="1993928" y="3325880"/>
          <a:ext cx="2655320" cy="726064"/>
        </a:xfrm>
        <a:prstGeom prst="round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Increase the supply of non-financial support services to cooperatives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029372" y="3361324"/>
        <a:ext cx="2584432" cy="655176"/>
      </dsp:txXfrm>
    </dsp:sp>
    <dsp:sp modelId="{75EF811C-9D54-48F0-98D0-339F020D57A2}">
      <dsp:nvSpPr>
        <dsp:cNvPr id="0" name=""/>
        <dsp:cNvSpPr/>
      </dsp:nvSpPr>
      <dsp:spPr>
        <a:xfrm>
          <a:off x="1982935" y="1337146"/>
          <a:ext cx="2655320" cy="726064"/>
        </a:xfrm>
        <a:prstGeom prst="roundRect">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Create a demand for cooperatives products and services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018379" y="1372590"/>
        <a:ext cx="2584432" cy="655176"/>
      </dsp:txXfrm>
    </dsp:sp>
    <dsp:sp modelId="{1A6B286A-620E-43D7-804A-911EFAD3B19F}">
      <dsp:nvSpPr>
        <dsp:cNvPr id="0" name=""/>
        <dsp:cNvSpPr/>
      </dsp:nvSpPr>
      <dsp:spPr>
        <a:xfrm>
          <a:off x="1995933" y="2261767"/>
          <a:ext cx="2609251" cy="726064"/>
        </a:xfrm>
        <a:prstGeom prst="roundRect">
          <a:avLst/>
        </a:prstGeom>
        <a:solidFill>
          <a:schemeClr val="lt1">
            <a:alpha val="90000"/>
            <a:hueOff val="0"/>
            <a:satOff val="0"/>
            <a:lumOff val="0"/>
            <a:alphaOff val="0"/>
          </a:schemeClr>
        </a:solidFill>
        <a:ln w="12700" cap="flat" cmpd="sng" algn="ctr">
          <a:solidFill>
            <a:schemeClr val="accent1">
              <a:shade val="50000"/>
              <a:hueOff val="402493"/>
              <a:satOff val="-9802"/>
              <a:lumOff val="428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Improve the sustainability of cooperatives</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031377" y="2297211"/>
        <a:ext cx="2538363" cy="655176"/>
      </dsp:txXfrm>
    </dsp:sp>
    <dsp:sp modelId="{39F01796-B371-4CD7-99C0-CC6F61E88008}">
      <dsp:nvSpPr>
        <dsp:cNvPr id="0" name=""/>
        <dsp:cNvSpPr/>
      </dsp:nvSpPr>
      <dsp:spPr>
        <a:xfrm>
          <a:off x="2137262" y="88134"/>
          <a:ext cx="2461057" cy="726064"/>
        </a:xfrm>
        <a:prstGeom prst="roundRect">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cap="none" spc="0" dirty="0">
              <a:ln w="0"/>
              <a:solidFill>
                <a:schemeClr val="accent1"/>
              </a:solidFill>
              <a:effectLst>
                <a:outerShdw blurRad="38100" dist="25400" dir="5400000" algn="ctr" rotWithShape="0">
                  <a:srgbClr val="6E747A">
                    <a:alpha val="43000"/>
                  </a:srgbClr>
                </a:outerShdw>
              </a:effectLst>
            </a:rPr>
            <a:t>Increase the supply of financial support services to cooperatives </a:t>
          </a:r>
          <a:endParaRPr lang="en-ZA" sz="1800" b="0" kern="1200" cap="none" spc="0" dirty="0">
            <a:ln w="0"/>
            <a:solidFill>
              <a:schemeClr val="accent1"/>
            </a:solidFill>
            <a:effectLst>
              <a:outerShdw blurRad="38100" dist="25400" dir="5400000" algn="ctr" rotWithShape="0">
                <a:srgbClr val="6E747A">
                  <a:alpha val="43000"/>
                </a:srgbClr>
              </a:outerShdw>
            </a:effectLst>
          </a:endParaRPr>
        </a:p>
      </dsp:txBody>
      <dsp:txXfrm>
        <a:off x="2172706" y="123578"/>
        <a:ext cx="2390169" cy="6551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5B916-9C7A-4993-B4D4-A7B3597E2FD5}">
      <dsp:nvSpPr>
        <dsp:cNvPr id="0" name=""/>
        <dsp:cNvSpPr/>
      </dsp:nvSpPr>
      <dsp:spPr>
        <a:xfrm>
          <a:off x="2264269" y="1279"/>
          <a:ext cx="3392258" cy="1845912"/>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Incentives and existing funding instruments</a:t>
          </a:r>
          <a:endParaRPr lang="en-ZA" sz="1400" b="1" kern="1200" dirty="0">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Establishment of CFIs and Cooperative Bank</a:t>
          </a:r>
          <a:endParaRPr lang="en-ZA" sz="1400" b="1" kern="1200" dirty="0">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solidFill>
                <a:schemeClr val="tx1"/>
              </a:solidFill>
              <a:latin typeface="Segoe UI Light" panose="020B0502040204020203" pitchFamily="34" charset="0"/>
              <a:cs typeface="Segoe UI Light" panose="020B0502040204020203" pitchFamily="34" charset="0"/>
            </a:rPr>
            <a:t>Township Economy  Partnership Fund</a:t>
          </a:r>
          <a:endParaRPr lang="en-ZA" sz="1400" b="1" kern="1200" dirty="0">
            <a:solidFill>
              <a:schemeClr val="tx1"/>
            </a:solidFill>
            <a:latin typeface="Segoe UI Light" panose="020B0502040204020203" pitchFamily="34" charset="0"/>
            <a:cs typeface="Segoe UI Light" panose="020B0502040204020203" pitchFamily="34" charset="0"/>
          </a:endParaRPr>
        </a:p>
      </dsp:txBody>
      <dsp:txXfrm>
        <a:off x="2264269" y="232018"/>
        <a:ext cx="2700041" cy="1384434"/>
      </dsp:txXfrm>
    </dsp:sp>
    <dsp:sp modelId="{3AD3B0D3-444D-4EA7-AFE3-E2E2892DA163}">
      <dsp:nvSpPr>
        <dsp:cNvPr id="0" name=""/>
        <dsp:cNvSpPr/>
      </dsp:nvSpPr>
      <dsp:spPr>
        <a:xfrm>
          <a:off x="2763" y="234204"/>
          <a:ext cx="2261505" cy="138006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Segoe UI Light" panose="020B0502040204020203" pitchFamily="34" charset="0"/>
              <a:cs typeface="Segoe UI Light" panose="020B0502040204020203" pitchFamily="34" charset="0"/>
            </a:rPr>
            <a:t>Increase the supply of financial Support services to cooperatives</a:t>
          </a:r>
          <a:endParaRPr lang="en-ZA" sz="1600" b="1" kern="1200" dirty="0">
            <a:solidFill>
              <a:schemeClr val="tx1"/>
            </a:solidFill>
            <a:latin typeface="Segoe UI Light" panose="020B0502040204020203" pitchFamily="34" charset="0"/>
            <a:cs typeface="Segoe UI Light" panose="020B0502040204020203" pitchFamily="34" charset="0"/>
          </a:endParaRPr>
        </a:p>
      </dsp:txBody>
      <dsp:txXfrm>
        <a:off x="70132" y="301573"/>
        <a:ext cx="2126767" cy="1245325"/>
      </dsp:txXfrm>
    </dsp:sp>
    <dsp:sp modelId="{74EAEDEB-B099-4319-82B9-F08571D52271}">
      <dsp:nvSpPr>
        <dsp:cNvPr id="0" name=""/>
        <dsp:cNvSpPr/>
      </dsp:nvSpPr>
      <dsp:spPr>
        <a:xfrm>
          <a:off x="2264269" y="2028767"/>
          <a:ext cx="3392258" cy="2115188"/>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latin typeface="Segoe UI Light" panose="020B0502040204020203" pitchFamily="34" charset="0"/>
              <a:cs typeface="Segoe UI Light" panose="020B0502040204020203" pitchFamily="34" charset="0"/>
            </a:rPr>
            <a:t>Creating Demand for Cooperatives:</a:t>
          </a:r>
          <a:endParaRPr lang="en-ZA" sz="1200" kern="1200" dirty="0">
            <a:latin typeface="Segoe UI Light" panose="020B0502040204020203" pitchFamily="34" charset="0"/>
            <a:cs typeface="Segoe UI Light" panose="020B0502040204020203" pitchFamily="34" charset="0"/>
          </a:endParaRPr>
        </a:p>
        <a:p>
          <a:pPr marL="57150" lvl="1" indent="-57150" algn="l" defTabSz="488950">
            <a:lnSpc>
              <a:spcPct val="90000"/>
            </a:lnSpc>
            <a:spcBef>
              <a:spcPct val="0"/>
            </a:spcBef>
            <a:spcAft>
              <a:spcPct val="15000"/>
            </a:spcAft>
            <a:buFont typeface="Wingdings" panose="05000000000000000000" pitchFamily="2" charset="2"/>
            <a:buChar char="ü"/>
          </a:pPr>
          <a:r>
            <a:rPr lang="en-US" sz="1100" b="1" i="1" u="sng" kern="1200" dirty="0">
              <a:latin typeface="Segoe UI Light" panose="020B0502040204020203" pitchFamily="34" charset="0"/>
              <a:cs typeface="Segoe UI Light" panose="020B0502040204020203" pitchFamily="34" charset="0"/>
            </a:rPr>
            <a:t>Category 1</a:t>
          </a:r>
          <a:r>
            <a:rPr lang="en-US" sz="1100" b="1" kern="1200" dirty="0">
              <a:latin typeface="Segoe UI Light" panose="020B0502040204020203" pitchFamily="34" charset="0"/>
              <a:cs typeface="Segoe UI Light" panose="020B0502040204020203" pitchFamily="34" charset="0"/>
            </a:rPr>
            <a:t>: Access to markets in the public sector</a:t>
          </a:r>
          <a:endParaRPr lang="en-ZA" sz="1100" b="1" kern="1200" dirty="0">
            <a:latin typeface="Segoe UI Light" panose="020B0502040204020203" pitchFamily="34" charset="0"/>
            <a:cs typeface="Segoe UI Light" panose="020B0502040204020203" pitchFamily="34" charset="0"/>
          </a:endParaRPr>
        </a:p>
        <a:p>
          <a:pPr marL="57150" lvl="1" indent="-57150" algn="l" defTabSz="488950">
            <a:lnSpc>
              <a:spcPct val="90000"/>
            </a:lnSpc>
            <a:spcBef>
              <a:spcPct val="0"/>
            </a:spcBef>
            <a:spcAft>
              <a:spcPct val="15000"/>
            </a:spcAft>
            <a:buFont typeface="Wingdings" panose="05000000000000000000" pitchFamily="2" charset="2"/>
            <a:buChar char="ü"/>
          </a:pPr>
          <a:r>
            <a:rPr lang="en-US" sz="1100" b="1" i="1" u="sng" kern="1200" dirty="0">
              <a:latin typeface="Segoe UI Light" panose="020B0502040204020203" pitchFamily="34" charset="0"/>
              <a:cs typeface="Segoe UI Light" panose="020B0502040204020203" pitchFamily="34" charset="0"/>
            </a:rPr>
            <a:t>Category  </a:t>
          </a:r>
          <a:r>
            <a:rPr lang="en-US" sz="1100" b="1" i="1" kern="1200" dirty="0">
              <a:latin typeface="Segoe UI Light" panose="020B0502040204020203" pitchFamily="34" charset="0"/>
              <a:cs typeface="Segoe UI Light" panose="020B0502040204020203" pitchFamily="34" charset="0"/>
            </a:rPr>
            <a:t>2</a:t>
          </a:r>
          <a:r>
            <a:rPr lang="en-US" sz="1100" b="1" kern="1200" dirty="0">
              <a:latin typeface="Segoe UI Light" panose="020B0502040204020203" pitchFamily="34" charset="0"/>
              <a:cs typeface="Segoe UI Light" panose="020B0502040204020203" pitchFamily="34" charset="0"/>
            </a:rPr>
            <a:t>: Access to markets in the private sector</a:t>
          </a:r>
          <a:endParaRPr lang="en-ZA" sz="1100" b="1" kern="1200" dirty="0">
            <a:latin typeface="Segoe UI Light" panose="020B0502040204020203" pitchFamily="34" charset="0"/>
            <a:cs typeface="Segoe UI Light" panose="020B0502040204020203" pitchFamily="34" charset="0"/>
          </a:endParaRPr>
        </a:p>
        <a:p>
          <a:pPr marL="57150" lvl="1" indent="-57150" algn="l" defTabSz="488950">
            <a:lnSpc>
              <a:spcPct val="90000"/>
            </a:lnSpc>
            <a:spcBef>
              <a:spcPct val="0"/>
            </a:spcBef>
            <a:spcAft>
              <a:spcPct val="15000"/>
            </a:spcAft>
            <a:buFont typeface="Wingdings" panose="05000000000000000000" pitchFamily="2" charset="2"/>
            <a:buChar char="ü"/>
          </a:pPr>
          <a:r>
            <a:rPr lang="en-US" sz="1100" b="1" i="1" u="sng" kern="1200" dirty="0">
              <a:latin typeface="Segoe UI Light" panose="020B0502040204020203" pitchFamily="34" charset="0"/>
              <a:cs typeface="Segoe UI Light" panose="020B0502040204020203" pitchFamily="34" charset="0"/>
            </a:rPr>
            <a:t>Category  </a:t>
          </a:r>
          <a:r>
            <a:rPr lang="en-US" sz="1100" b="1" i="1" kern="1200" dirty="0">
              <a:latin typeface="Segoe UI Light" panose="020B0502040204020203" pitchFamily="34" charset="0"/>
              <a:cs typeface="Segoe UI Light" panose="020B0502040204020203" pitchFamily="34" charset="0"/>
            </a:rPr>
            <a:t>3</a:t>
          </a:r>
          <a:r>
            <a:rPr lang="en-US" sz="1100" b="1" kern="1200" dirty="0">
              <a:latin typeface="Segoe UI Light" panose="020B0502040204020203" pitchFamily="34" charset="0"/>
              <a:cs typeface="Segoe UI Light" panose="020B0502040204020203" pitchFamily="34" charset="0"/>
            </a:rPr>
            <a:t>: Exports promotion</a:t>
          </a:r>
          <a:endParaRPr lang="en-ZA" sz="1100" b="1" kern="1200" dirty="0">
            <a:latin typeface="Segoe UI Light" panose="020B0502040204020203" pitchFamily="34" charset="0"/>
            <a:cs typeface="Segoe UI Light" panose="020B0502040204020203" pitchFamily="34" charset="0"/>
          </a:endParaRPr>
        </a:p>
        <a:p>
          <a:pPr marL="57150" lvl="1" indent="-57150" algn="l" defTabSz="488950">
            <a:lnSpc>
              <a:spcPct val="90000"/>
            </a:lnSpc>
            <a:spcBef>
              <a:spcPct val="0"/>
            </a:spcBef>
            <a:spcAft>
              <a:spcPct val="15000"/>
            </a:spcAft>
            <a:buFont typeface="Wingdings" panose="05000000000000000000" pitchFamily="2" charset="2"/>
            <a:buChar char="ü"/>
          </a:pPr>
          <a:r>
            <a:rPr lang="en-US" sz="1100" b="1" kern="1200" dirty="0">
              <a:solidFill>
                <a:schemeClr val="tx1"/>
              </a:solidFill>
              <a:latin typeface="Segoe UI Light" panose="020B0502040204020203" pitchFamily="34" charset="0"/>
              <a:cs typeface="Segoe UI Light" panose="020B0502040204020203" pitchFamily="34" charset="0"/>
            </a:rPr>
            <a:t>Set aside 5% of procurement for Coops from BBBEE Fund</a:t>
          </a:r>
          <a:endParaRPr lang="en-ZA" sz="11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Font typeface="Wingdings" panose="05000000000000000000" pitchFamily="2" charset="2"/>
            <a:buChar char="ü"/>
          </a:pPr>
          <a:endParaRPr lang="en-ZA" sz="1200" b="1" kern="1200" dirty="0">
            <a:latin typeface="Segoe UI Light" panose="020B0502040204020203" pitchFamily="34" charset="0"/>
            <a:cs typeface="Segoe UI Light" panose="020B0502040204020203" pitchFamily="34" charset="0"/>
          </a:endParaRPr>
        </a:p>
      </dsp:txBody>
      <dsp:txXfrm>
        <a:off x="2264269" y="2293166"/>
        <a:ext cx="2599063" cy="1586391"/>
      </dsp:txXfrm>
    </dsp:sp>
    <dsp:sp modelId="{5708C16D-74C8-4B0C-A117-596EB6AE74D5}">
      <dsp:nvSpPr>
        <dsp:cNvPr id="0" name=""/>
        <dsp:cNvSpPr/>
      </dsp:nvSpPr>
      <dsp:spPr>
        <a:xfrm>
          <a:off x="2763" y="2178485"/>
          <a:ext cx="2261505" cy="181575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Segoe UI Light" panose="020B0502040204020203" pitchFamily="34" charset="0"/>
              <a:cs typeface="Segoe UI Light" panose="020B0502040204020203" pitchFamily="34" charset="0"/>
            </a:rPr>
            <a:t>Creating demand for cooperatives products &amp; services</a:t>
          </a:r>
          <a:endParaRPr lang="en-ZA" sz="1600" b="1" kern="1200" dirty="0">
            <a:solidFill>
              <a:schemeClr val="tx1"/>
            </a:solidFill>
            <a:latin typeface="Segoe UI Light" panose="020B0502040204020203" pitchFamily="34" charset="0"/>
            <a:cs typeface="Segoe UI Light" panose="020B0502040204020203" pitchFamily="34" charset="0"/>
          </a:endParaRPr>
        </a:p>
      </dsp:txBody>
      <dsp:txXfrm>
        <a:off x="91401" y="2267123"/>
        <a:ext cx="2084229" cy="1638477"/>
      </dsp:txXfrm>
    </dsp:sp>
    <dsp:sp modelId="{3837B0A2-05AB-4471-916F-D67D178004F2}">
      <dsp:nvSpPr>
        <dsp:cNvPr id="0" name=""/>
        <dsp:cNvSpPr/>
      </dsp:nvSpPr>
      <dsp:spPr>
        <a:xfrm>
          <a:off x="2089940" y="4325440"/>
          <a:ext cx="3569350" cy="1082479"/>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rPr>
            <a:t>Cooperatives in the Township Zones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rPr>
            <a:t>Cooperatives in the Taxi Economy nodes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latin typeface="Segoe UI Light" panose="020B0502040204020203" pitchFamily="34" charset="0"/>
              <a:cs typeface="Segoe UI Light" panose="020B0502040204020203" pitchFamily="34" charset="0"/>
            </a:rPr>
            <a:t>Convene annual funding fair</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a:p>
          <a:pPr marL="114300" lvl="1" indent="-114300" algn="l" defTabSz="533400">
            <a:lnSpc>
              <a:spcPct val="90000"/>
            </a:lnSpc>
            <a:spcBef>
              <a:spcPct val="0"/>
            </a:spcBef>
            <a:spcAft>
              <a:spcPct val="15000"/>
            </a:spcAft>
            <a:buClrTx/>
            <a:buSzTx/>
            <a:buFont typeface="Arial" panose="020B0604020202020204" pitchFamily="34" charset="0"/>
            <a:buChar char="•"/>
          </a:pPr>
          <a:r>
            <a:rPr lang="en-US" sz="1200" b="1" kern="1200" dirty="0">
              <a:latin typeface="Segoe UI Light" panose="020B0502040204020203" pitchFamily="34" charset="0"/>
              <a:cs typeface="Segoe UI Light" panose="020B0502040204020203" pitchFamily="34" charset="0"/>
            </a:rPr>
            <a:t>Convene Investment readiness programmes</a:t>
          </a:r>
          <a:endParaRPr lang="en-ZA" sz="1200" b="1" kern="1200" dirty="0">
            <a:solidFill>
              <a:prstClr val="black">
                <a:hueOff val="0"/>
                <a:satOff val="0"/>
                <a:lumOff val="0"/>
                <a:alphaOff val="0"/>
              </a:prstClr>
            </a:solidFill>
            <a:latin typeface="Segoe UI Light" panose="020B0502040204020203" pitchFamily="34" charset="0"/>
            <a:ea typeface="+mn-ea"/>
            <a:cs typeface="Segoe UI Light" panose="020B0502040204020203" pitchFamily="34" charset="0"/>
          </a:endParaRPr>
        </a:p>
        <a:p>
          <a:pPr marL="57150" lvl="1" indent="0" algn="l" defTabSz="488950">
            <a:lnSpc>
              <a:spcPct val="90000"/>
            </a:lnSpc>
            <a:spcBef>
              <a:spcPct val="0"/>
            </a:spcBef>
            <a:spcAft>
              <a:spcPct val="15000"/>
            </a:spcAft>
            <a:buChar char="•"/>
          </a:pPr>
          <a:endParaRPr lang="en-ZA" sz="1100" b="1" kern="1200" dirty="0">
            <a:latin typeface="Segoe UI Light" panose="020B0502040204020203" pitchFamily="34" charset="0"/>
            <a:cs typeface="Segoe UI Light" panose="020B0502040204020203" pitchFamily="34" charset="0"/>
          </a:endParaRPr>
        </a:p>
      </dsp:txBody>
      <dsp:txXfrm>
        <a:off x="2089940" y="4460750"/>
        <a:ext cx="3163420" cy="811859"/>
      </dsp:txXfrm>
    </dsp:sp>
    <dsp:sp modelId="{821D6E0F-32BB-4302-A4E7-BBC0008CFF71}">
      <dsp:nvSpPr>
        <dsp:cNvPr id="0" name=""/>
        <dsp:cNvSpPr/>
      </dsp:nvSpPr>
      <dsp:spPr>
        <a:xfrm>
          <a:off x="0" y="4105861"/>
          <a:ext cx="2086863" cy="139420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lumMod val="10000"/>
                </a:schemeClr>
              </a:solidFill>
              <a:latin typeface="Segoe UI Light" panose="020B0502040204020203" pitchFamily="34" charset="0"/>
              <a:cs typeface="Segoe UI Light" panose="020B0502040204020203" pitchFamily="34" charset="0"/>
            </a:rPr>
            <a:t>Improve sustainability of cooperatives</a:t>
          </a:r>
          <a:endParaRPr lang="en-ZA" sz="1600" b="1" kern="1200" dirty="0">
            <a:solidFill>
              <a:schemeClr val="bg2">
                <a:lumMod val="10000"/>
              </a:schemeClr>
            </a:solidFill>
            <a:latin typeface="Segoe UI Light" panose="020B0502040204020203" pitchFamily="34" charset="0"/>
            <a:cs typeface="Segoe UI Light" panose="020B0502040204020203" pitchFamily="34" charset="0"/>
          </a:endParaRPr>
        </a:p>
      </dsp:txBody>
      <dsp:txXfrm>
        <a:off x="68060" y="4173921"/>
        <a:ext cx="1950743" cy="12580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5EF13-1F6E-445F-A1C5-76B7B5897BAF}">
      <dsp:nvSpPr>
        <dsp:cNvPr id="0" name=""/>
        <dsp:cNvSpPr/>
      </dsp:nvSpPr>
      <dsp:spPr>
        <a:xfrm>
          <a:off x="2599486" y="3"/>
          <a:ext cx="3889723" cy="1909031"/>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solidFill>
                <a:schemeClr val="tx1"/>
              </a:solidFill>
              <a:latin typeface="Segoe UI Light" panose="020B0502040204020203" pitchFamily="34" charset="0"/>
              <a:cs typeface="Segoe UI Light" panose="020B0502040204020203" pitchFamily="34" charset="0"/>
            </a:rPr>
            <a:t>Networking &amp; </a:t>
          </a:r>
          <a:r>
            <a:rPr lang="en-US" sz="1200" b="1" kern="1200" dirty="0">
              <a:solidFill>
                <a:schemeClr val="tx1"/>
              </a:solidFill>
              <a:latin typeface="Segoe UI Light" panose="020B0502040204020203" pitchFamily="34" charset="0"/>
              <a:cs typeface="Segoe UI Light" panose="020B0502040204020203" pitchFamily="34" charset="0"/>
            </a:rPr>
            <a:t>Mentorship</a:t>
          </a:r>
          <a:endParaRPr lang="en-ZA" sz="1400" kern="1200" dirty="0">
            <a:solidFill>
              <a:schemeClr val="tx1"/>
            </a:solidFill>
          </a:endParaRPr>
        </a:p>
        <a:p>
          <a:pPr marL="114300" lvl="1" indent="-114300" algn="l" defTabSz="533400">
            <a:lnSpc>
              <a:spcPct val="90000"/>
            </a:lnSpc>
            <a:spcBef>
              <a:spcPct val="0"/>
            </a:spcBef>
            <a:spcAft>
              <a:spcPct val="15000"/>
            </a:spcAft>
            <a:buChar char="•"/>
          </a:pPr>
          <a:r>
            <a:rPr lang="en-US" sz="1200" b="1" kern="1200" dirty="0">
              <a:solidFill>
                <a:schemeClr val="tx1"/>
              </a:solidFill>
              <a:latin typeface="Segoe UI Light" panose="020B0502040204020203" pitchFamily="34" charset="0"/>
              <a:cs typeface="Segoe UI Light" panose="020B0502040204020203" pitchFamily="34" charset="0"/>
            </a:rPr>
            <a:t>Technology and innovation support</a:t>
          </a:r>
          <a:endParaRPr lang="en-ZA" sz="12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Char char="•"/>
          </a:pPr>
          <a:r>
            <a:rPr lang="en-US" sz="1200" b="1" kern="1200" dirty="0">
              <a:solidFill>
                <a:schemeClr val="tx1"/>
              </a:solidFill>
              <a:latin typeface="Segoe UI Light" panose="020B0502040204020203" pitchFamily="34" charset="0"/>
              <a:cs typeface="Segoe UI Light" panose="020B0502040204020203" pitchFamily="34" charset="0"/>
            </a:rPr>
            <a:t>Quality &amp; standards</a:t>
          </a:r>
          <a:endParaRPr lang="en-ZA" sz="12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Char char="•"/>
          </a:pPr>
          <a:r>
            <a:rPr lang="en-US" sz="1200" b="1" kern="1200" dirty="0">
              <a:solidFill>
                <a:schemeClr val="tx1"/>
              </a:solidFill>
              <a:latin typeface="Segoe UI Light" panose="020B0502040204020203" pitchFamily="34" charset="0"/>
              <a:cs typeface="Segoe UI Light" panose="020B0502040204020203" pitchFamily="34" charset="0"/>
            </a:rPr>
            <a:t>Production infrastructure through Township Enterprise Zones and Industrial Parks</a:t>
          </a:r>
          <a:endParaRPr lang="en-ZA" sz="12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Char char="•"/>
          </a:pPr>
          <a:r>
            <a:rPr lang="en-US" sz="1200" b="1" kern="1200" dirty="0">
              <a:solidFill>
                <a:schemeClr val="tx1"/>
              </a:solidFill>
              <a:latin typeface="Segoe UI Light" panose="020B0502040204020203" pitchFamily="34" charset="0"/>
              <a:cs typeface="Segoe UI Light" panose="020B0502040204020203" pitchFamily="34" charset="0"/>
            </a:rPr>
            <a:t>Machinery &amp; equipment</a:t>
          </a:r>
          <a:endParaRPr lang="en-ZA" sz="1100" kern="1200" dirty="0">
            <a:solidFill>
              <a:schemeClr val="tx1"/>
            </a:solidFill>
          </a:endParaRPr>
        </a:p>
      </dsp:txBody>
      <dsp:txXfrm>
        <a:off x="2599486" y="238632"/>
        <a:ext cx="3173836" cy="1431773"/>
      </dsp:txXfrm>
    </dsp:sp>
    <dsp:sp modelId="{69648347-DC94-436A-8E50-6442D6B0BB7C}">
      <dsp:nvSpPr>
        <dsp:cNvPr id="0" name=""/>
        <dsp:cNvSpPr/>
      </dsp:nvSpPr>
      <dsp:spPr>
        <a:xfrm>
          <a:off x="17" y="230154"/>
          <a:ext cx="2593149" cy="150915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lumMod val="10000"/>
                </a:schemeClr>
              </a:solidFill>
              <a:latin typeface="Segoe UI Light" panose="020B0502040204020203" pitchFamily="34" charset="0"/>
              <a:cs typeface="Segoe UI Light" panose="020B0502040204020203" pitchFamily="34" charset="0"/>
            </a:rPr>
            <a:t>Increase the supply of non-financial services to cooperatives</a:t>
          </a:r>
          <a:endParaRPr lang="en-ZA" sz="1600" b="1" kern="1200" dirty="0">
            <a:solidFill>
              <a:schemeClr val="bg2">
                <a:lumMod val="10000"/>
              </a:schemeClr>
            </a:solidFill>
            <a:latin typeface="Segoe UI Light" panose="020B0502040204020203" pitchFamily="34" charset="0"/>
            <a:cs typeface="Segoe UI Light" panose="020B0502040204020203" pitchFamily="34" charset="0"/>
          </a:endParaRPr>
        </a:p>
      </dsp:txBody>
      <dsp:txXfrm>
        <a:off x="73688" y="303825"/>
        <a:ext cx="2445807" cy="1361810"/>
      </dsp:txXfrm>
    </dsp:sp>
    <dsp:sp modelId="{C4A2EE4B-980E-42AE-B675-970BCF34B3A6}">
      <dsp:nvSpPr>
        <dsp:cNvPr id="0" name=""/>
        <dsp:cNvSpPr/>
      </dsp:nvSpPr>
      <dsp:spPr>
        <a:xfrm>
          <a:off x="2599481" y="2056176"/>
          <a:ext cx="3889723" cy="1566174"/>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b="1" kern="1200" dirty="0">
              <a:solidFill>
                <a:schemeClr val="tx1"/>
              </a:solidFill>
              <a:latin typeface="Segoe UI Light" panose="020B0502040204020203" pitchFamily="34" charset="0"/>
              <a:cs typeface="Segoe UI Light" panose="020B0502040204020203" pitchFamily="34" charset="0"/>
            </a:rPr>
            <a:t>Local </a:t>
          </a:r>
          <a:r>
            <a:rPr lang="en-US" sz="1200" b="1" kern="1200" dirty="0">
              <a:latin typeface="Segoe UI Light" panose="020B0502040204020203" pitchFamily="34" charset="0"/>
              <a:cs typeface="Segoe UI Light" panose="020B0502040204020203" pitchFamily="34" charset="0"/>
            </a:rPr>
            <a:t>&amp; International Exchange Programme</a:t>
          </a:r>
          <a:endParaRPr lang="en-ZA" sz="1200" b="1" kern="1200" dirty="0"/>
        </a:p>
        <a:p>
          <a:pPr marL="114300" lvl="1" indent="-114300" algn="l" defTabSz="533400">
            <a:lnSpc>
              <a:spcPct val="90000"/>
            </a:lnSpc>
            <a:spcBef>
              <a:spcPct val="0"/>
            </a:spcBef>
            <a:spcAft>
              <a:spcPct val="15000"/>
            </a:spcAft>
            <a:buChar char="•"/>
          </a:pPr>
          <a:r>
            <a:rPr lang="en-US" sz="1200" b="1" kern="1200" dirty="0">
              <a:latin typeface="Segoe UI Light" panose="020B0502040204020203" pitchFamily="34" charset="0"/>
              <a:cs typeface="Segoe UI Light" panose="020B0502040204020203" pitchFamily="34" charset="0"/>
            </a:rPr>
            <a:t>Partnership with institutions of Higher Learning to establish Cooperative Center / College</a:t>
          </a:r>
        </a:p>
      </dsp:txBody>
      <dsp:txXfrm>
        <a:off x="2599481" y="2251948"/>
        <a:ext cx="3302408" cy="1174630"/>
      </dsp:txXfrm>
    </dsp:sp>
    <dsp:sp modelId="{10AE48E8-7A08-45FF-9337-1137F68B71FC}">
      <dsp:nvSpPr>
        <dsp:cNvPr id="0" name=""/>
        <dsp:cNvSpPr/>
      </dsp:nvSpPr>
      <dsp:spPr>
        <a:xfrm>
          <a:off x="4" y="2075290"/>
          <a:ext cx="2599476" cy="148315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Segoe UI Light" panose="020B0502040204020203" pitchFamily="34" charset="0"/>
              <a:cs typeface="Segoe UI Light" panose="020B0502040204020203" pitchFamily="34" charset="0"/>
            </a:rPr>
            <a:t>Education &amp; Training</a:t>
          </a:r>
          <a:endParaRPr lang="en-ZA" sz="1600" b="1" kern="1200" dirty="0">
            <a:solidFill>
              <a:schemeClr val="tx1"/>
            </a:solidFill>
            <a:latin typeface="Segoe UI Light" panose="020B0502040204020203" pitchFamily="34" charset="0"/>
            <a:cs typeface="Segoe UI Light" panose="020B0502040204020203" pitchFamily="34" charset="0"/>
          </a:endParaRPr>
        </a:p>
      </dsp:txBody>
      <dsp:txXfrm>
        <a:off x="72406" y="2147692"/>
        <a:ext cx="2454672" cy="1338353"/>
      </dsp:txXfrm>
    </dsp:sp>
    <dsp:sp modelId="{997B13EA-AF42-43EE-AF7E-513DE28D7074}">
      <dsp:nvSpPr>
        <dsp:cNvPr id="0" name=""/>
        <dsp:cNvSpPr/>
      </dsp:nvSpPr>
      <dsp:spPr>
        <a:xfrm>
          <a:off x="2595684" y="3610946"/>
          <a:ext cx="3893526" cy="1429108"/>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latin typeface="Segoe UI Light" panose="020B0502040204020203" pitchFamily="34" charset="0"/>
              <a:cs typeface="Segoe UI Light" panose="020B0502040204020203" pitchFamily="34" charset="0"/>
            </a:rPr>
            <a:t>Support cooperatives in:</a:t>
          </a:r>
          <a:endParaRPr lang="en-ZA" sz="1200" b="1" kern="1200" dirty="0">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Font typeface="Wingdings" panose="05000000000000000000" pitchFamily="2" charset="2"/>
            <a:buChar char="ü"/>
          </a:pPr>
          <a:r>
            <a:rPr lang="en-US" sz="1200" b="1" kern="1200" dirty="0">
              <a:solidFill>
                <a:schemeClr val="tx1"/>
              </a:solidFill>
              <a:latin typeface="Segoe UI Light" panose="020B0502040204020203" pitchFamily="34" charset="0"/>
              <a:cs typeface="Segoe UI Light" panose="020B0502040204020203" pitchFamily="34" charset="0"/>
            </a:rPr>
            <a:t>Smart industries (digitization &amp; innovation)</a:t>
          </a:r>
          <a:endParaRPr lang="en-ZA" sz="1200" b="1" kern="1200" dirty="0">
            <a:solidFill>
              <a:schemeClr val="tx1"/>
            </a:solidFill>
            <a:latin typeface="Segoe UI Light" panose="020B0502040204020203" pitchFamily="34" charset="0"/>
            <a:cs typeface="Segoe UI Light" panose="020B0502040204020203" pitchFamily="34" charset="0"/>
          </a:endParaRPr>
        </a:p>
        <a:p>
          <a:pPr marL="57150" lvl="1" indent="-57150" algn="l" defTabSz="488950">
            <a:lnSpc>
              <a:spcPct val="90000"/>
            </a:lnSpc>
            <a:spcBef>
              <a:spcPct val="0"/>
            </a:spcBef>
            <a:spcAft>
              <a:spcPct val="15000"/>
            </a:spcAft>
            <a:buFont typeface="Wingdings" panose="05000000000000000000" pitchFamily="2" charset="2"/>
            <a:buChar char="ü"/>
          </a:pPr>
          <a:r>
            <a:rPr lang="en-US" sz="1100" b="1" kern="1200" dirty="0">
              <a:solidFill>
                <a:schemeClr val="tx1"/>
              </a:solidFill>
              <a:latin typeface="Segoe UI Light" panose="020B0502040204020203" pitchFamily="34" charset="0"/>
              <a:cs typeface="Segoe UI Light" panose="020B0502040204020203" pitchFamily="34" charset="0"/>
            </a:rPr>
            <a:t>Advance</a:t>
          </a:r>
          <a:r>
            <a:rPr lang="en-US" sz="1200" b="1" kern="1200" dirty="0">
              <a:solidFill>
                <a:schemeClr val="tx1"/>
              </a:solidFill>
              <a:latin typeface="Segoe UI Light" panose="020B0502040204020203" pitchFamily="34" charset="0"/>
              <a:cs typeface="Segoe UI Light" panose="020B0502040204020203" pitchFamily="34" charset="0"/>
            </a:rPr>
            <a:t> manufacturing</a:t>
          </a:r>
          <a:endParaRPr lang="en-ZA" sz="12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533400">
            <a:lnSpc>
              <a:spcPct val="90000"/>
            </a:lnSpc>
            <a:spcBef>
              <a:spcPct val="0"/>
            </a:spcBef>
            <a:spcAft>
              <a:spcPct val="15000"/>
            </a:spcAft>
            <a:buFont typeface="Wingdings" panose="05000000000000000000" pitchFamily="2" charset="2"/>
            <a:buChar char="ü"/>
          </a:pPr>
          <a:r>
            <a:rPr lang="en-US" sz="1200" b="1" kern="1200" dirty="0">
              <a:solidFill>
                <a:schemeClr val="tx1"/>
              </a:solidFill>
              <a:latin typeface="Segoe UI Light" panose="020B0502040204020203" pitchFamily="34" charset="0"/>
              <a:cs typeface="Segoe UI Light" panose="020B0502040204020203" pitchFamily="34" charset="0"/>
            </a:rPr>
            <a:t>Research &amp; Development (R&amp;D)</a:t>
          </a:r>
        </a:p>
      </dsp:txBody>
      <dsp:txXfrm>
        <a:off x="2595684" y="3789585"/>
        <a:ext cx="3357611" cy="1071831"/>
      </dsp:txXfrm>
    </dsp:sp>
    <dsp:sp modelId="{926B40C9-368F-48BC-9692-D0DBD3265CE9}">
      <dsp:nvSpPr>
        <dsp:cNvPr id="0" name=""/>
        <dsp:cNvSpPr/>
      </dsp:nvSpPr>
      <dsp:spPr>
        <a:xfrm>
          <a:off x="0" y="3836945"/>
          <a:ext cx="2595684" cy="120742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lumMod val="10000"/>
                </a:schemeClr>
              </a:solidFill>
              <a:latin typeface="Segoe UI Light" panose="020B0502040204020203" pitchFamily="34" charset="0"/>
              <a:cs typeface="Segoe UI Light" panose="020B0502040204020203" pitchFamily="34" charset="0"/>
            </a:rPr>
            <a:t>Promotion of the Youth Graduate Cooperatives  </a:t>
          </a:r>
          <a:endParaRPr lang="en-ZA" sz="1600" b="1" kern="1200" dirty="0">
            <a:solidFill>
              <a:schemeClr val="bg2">
                <a:lumMod val="10000"/>
              </a:schemeClr>
            </a:solidFill>
            <a:latin typeface="Segoe UI Light" panose="020B0502040204020203" pitchFamily="34" charset="0"/>
            <a:cs typeface="Segoe UI Light" panose="020B0502040204020203" pitchFamily="34" charset="0"/>
          </a:endParaRPr>
        </a:p>
      </dsp:txBody>
      <dsp:txXfrm>
        <a:off x="58942" y="3895887"/>
        <a:ext cx="2477800" cy="10895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5B916-9C7A-4993-B4D4-A7B3597E2FD5}">
      <dsp:nvSpPr>
        <dsp:cNvPr id="0" name=""/>
        <dsp:cNvSpPr/>
      </dsp:nvSpPr>
      <dsp:spPr>
        <a:xfrm>
          <a:off x="2093875" y="637"/>
          <a:ext cx="3140812" cy="2486042"/>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Policy Advocacy</a:t>
          </a:r>
          <a:endParaRPr lang="en-ZA" sz="1400" b="1" kern="1200" dirty="0">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Convene Bi-annual provincial Forums</a:t>
          </a:r>
          <a:endParaRPr lang="en-ZA" sz="1400" b="1" kern="1200" dirty="0">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solidFill>
                <a:schemeClr val="tx1"/>
              </a:solidFill>
              <a:latin typeface="Segoe UI Light" panose="020B0502040204020203" pitchFamily="34" charset="0"/>
              <a:cs typeface="Segoe UI Light" panose="020B0502040204020203" pitchFamily="34" charset="0"/>
            </a:rPr>
            <a:t>Local, provincial and national coops Forums</a:t>
          </a:r>
          <a:endParaRPr lang="en-ZA" sz="1400" b="1" kern="1200" dirty="0">
            <a:solidFill>
              <a:schemeClr val="tx1"/>
            </a:solidFill>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Data collection</a:t>
          </a:r>
          <a:endParaRPr lang="en-ZA" sz="1400" b="1" kern="1200" dirty="0">
            <a:latin typeface="Segoe UI Light" panose="020B0502040204020203" pitchFamily="34" charset="0"/>
            <a:cs typeface="Segoe UI Light" panose="020B0502040204020203" pitchFamily="34" charset="0"/>
          </a:endParaRPr>
        </a:p>
        <a:p>
          <a:pPr marL="114300" lvl="1" indent="-114300" algn="l" defTabSz="622300">
            <a:lnSpc>
              <a:spcPct val="90000"/>
            </a:lnSpc>
            <a:spcBef>
              <a:spcPct val="0"/>
            </a:spcBef>
            <a:spcAft>
              <a:spcPct val="15000"/>
            </a:spcAft>
            <a:buChar char="•"/>
          </a:pPr>
          <a:r>
            <a:rPr lang="en-US" sz="1400" b="1" kern="1200" dirty="0">
              <a:latin typeface="Segoe UI Light" panose="020B0502040204020203" pitchFamily="34" charset="0"/>
              <a:cs typeface="Segoe UI Light" panose="020B0502040204020203" pitchFamily="34" charset="0"/>
            </a:rPr>
            <a:t>Monitoring &amp; Evaluation</a:t>
          </a:r>
          <a:endParaRPr lang="en-ZA" sz="1400" b="1" kern="1200" dirty="0">
            <a:latin typeface="Segoe UI Light" panose="020B0502040204020203" pitchFamily="34" charset="0"/>
            <a:cs typeface="Segoe UI Light" panose="020B0502040204020203" pitchFamily="34" charset="0"/>
          </a:endParaRPr>
        </a:p>
      </dsp:txBody>
      <dsp:txXfrm>
        <a:off x="2093875" y="311392"/>
        <a:ext cx="2208546" cy="1864532"/>
      </dsp:txXfrm>
    </dsp:sp>
    <dsp:sp modelId="{3AD3B0D3-444D-4EA7-AFE3-E2E2892DA163}">
      <dsp:nvSpPr>
        <dsp:cNvPr id="0" name=""/>
        <dsp:cNvSpPr/>
      </dsp:nvSpPr>
      <dsp:spPr>
        <a:xfrm>
          <a:off x="0" y="0"/>
          <a:ext cx="2093875" cy="248604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Segoe UI Light" panose="020B0502040204020203" pitchFamily="34" charset="0"/>
              <a:cs typeface="Segoe UI Light" panose="020B0502040204020203" pitchFamily="34" charset="0"/>
            </a:rPr>
            <a:t>Cross-cutting</a:t>
          </a:r>
          <a:endParaRPr lang="en-ZA" sz="1800" b="1" kern="1200" dirty="0">
            <a:solidFill>
              <a:schemeClr val="tx1"/>
            </a:solidFill>
            <a:latin typeface="Segoe UI Light" panose="020B0502040204020203" pitchFamily="34" charset="0"/>
            <a:cs typeface="Segoe UI Light" panose="020B0502040204020203" pitchFamily="34" charset="0"/>
          </a:endParaRPr>
        </a:p>
      </dsp:txBody>
      <dsp:txXfrm>
        <a:off x="102215" y="102215"/>
        <a:ext cx="1889445" cy="2281612"/>
      </dsp:txXfrm>
    </dsp:sp>
    <dsp:sp modelId="{E180D9D0-5652-4D56-946A-12F38BD8EC00}">
      <dsp:nvSpPr>
        <dsp:cNvPr id="0" name=""/>
        <dsp:cNvSpPr/>
      </dsp:nvSpPr>
      <dsp:spPr>
        <a:xfrm>
          <a:off x="2093875" y="2735922"/>
          <a:ext cx="3140812" cy="2486042"/>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682526-8710-40A6-AAA1-85A89F5B6526}">
      <dsp:nvSpPr>
        <dsp:cNvPr id="0" name=""/>
        <dsp:cNvSpPr/>
      </dsp:nvSpPr>
      <dsp:spPr>
        <a:xfrm>
          <a:off x="0" y="2735284"/>
          <a:ext cx="2093875" cy="2486042"/>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endParaRPr lang="en-ZA" sz="1400" b="1" kern="1200" dirty="0">
            <a:latin typeface="Segoe UI Light" panose="020B0502040204020203" pitchFamily="34" charset="0"/>
            <a:cs typeface="Segoe UI Light" panose="020B0502040204020203" pitchFamily="34" charset="0"/>
          </a:endParaRPr>
        </a:p>
      </dsp:txBody>
      <dsp:txXfrm>
        <a:off x="102215" y="2837499"/>
        <a:ext cx="1889445" cy="22816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4D6F72-5A80-4D89-B093-4B679CA5DA80}" type="datetimeFigureOut">
              <a:rPr lang="en-ZA" smtClean="0"/>
              <a:t>2022/05/18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431FD3-2D90-4673-B798-FB0449803E6F}" type="slidenum">
              <a:rPr lang="en-ZA" smtClean="0"/>
              <a:t>‹#›</a:t>
            </a:fld>
            <a:endParaRPr lang="en-ZA"/>
          </a:p>
        </p:txBody>
      </p:sp>
    </p:spTree>
    <p:extLst>
      <p:ext uri="{BB962C8B-B14F-4D97-AF65-F5344CB8AC3E}">
        <p14:creationId xmlns:p14="http://schemas.microsoft.com/office/powerpoint/2010/main" val="140384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8</a:t>
            </a:fld>
            <a:endParaRPr lang="en-ZA"/>
          </a:p>
        </p:txBody>
      </p:sp>
    </p:spTree>
    <p:extLst>
      <p:ext uri="{BB962C8B-B14F-4D97-AF65-F5344CB8AC3E}">
        <p14:creationId xmlns:p14="http://schemas.microsoft.com/office/powerpoint/2010/main" val="3780801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9</a:t>
            </a:fld>
            <a:endParaRPr lang="en-ZA"/>
          </a:p>
        </p:txBody>
      </p:sp>
    </p:spTree>
    <p:extLst>
      <p:ext uri="{BB962C8B-B14F-4D97-AF65-F5344CB8AC3E}">
        <p14:creationId xmlns:p14="http://schemas.microsoft.com/office/powerpoint/2010/main" val="37386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10</a:t>
            </a:fld>
            <a:endParaRPr lang="en-ZA"/>
          </a:p>
        </p:txBody>
      </p:sp>
    </p:spTree>
    <p:extLst>
      <p:ext uri="{BB962C8B-B14F-4D97-AF65-F5344CB8AC3E}">
        <p14:creationId xmlns:p14="http://schemas.microsoft.com/office/powerpoint/2010/main" val="260665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17</a:t>
            </a:fld>
            <a:endParaRPr lang="en-ZA"/>
          </a:p>
        </p:txBody>
      </p:sp>
    </p:spTree>
    <p:extLst>
      <p:ext uri="{BB962C8B-B14F-4D97-AF65-F5344CB8AC3E}">
        <p14:creationId xmlns:p14="http://schemas.microsoft.com/office/powerpoint/2010/main" val="3156306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18</a:t>
            </a:fld>
            <a:endParaRPr lang="en-ZA"/>
          </a:p>
        </p:txBody>
      </p:sp>
    </p:spTree>
    <p:extLst>
      <p:ext uri="{BB962C8B-B14F-4D97-AF65-F5344CB8AC3E}">
        <p14:creationId xmlns:p14="http://schemas.microsoft.com/office/powerpoint/2010/main" val="1943666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21</a:t>
            </a:fld>
            <a:endParaRPr lang="en-ZA"/>
          </a:p>
        </p:txBody>
      </p:sp>
    </p:spTree>
    <p:extLst>
      <p:ext uri="{BB962C8B-B14F-4D97-AF65-F5344CB8AC3E}">
        <p14:creationId xmlns:p14="http://schemas.microsoft.com/office/powerpoint/2010/main" val="3030973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22</a:t>
            </a:fld>
            <a:endParaRPr lang="en-ZA"/>
          </a:p>
        </p:txBody>
      </p:sp>
    </p:spTree>
    <p:extLst>
      <p:ext uri="{BB962C8B-B14F-4D97-AF65-F5344CB8AC3E}">
        <p14:creationId xmlns:p14="http://schemas.microsoft.com/office/powerpoint/2010/main" val="3973583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23</a:t>
            </a:fld>
            <a:endParaRPr lang="en-ZA"/>
          </a:p>
        </p:txBody>
      </p:sp>
    </p:spTree>
    <p:extLst>
      <p:ext uri="{BB962C8B-B14F-4D97-AF65-F5344CB8AC3E}">
        <p14:creationId xmlns:p14="http://schemas.microsoft.com/office/powerpoint/2010/main" val="897775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431FD3-2D90-4673-B798-FB0449803E6F}" type="slidenum">
              <a:rPr lang="en-ZA" smtClean="0"/>
              <a:t>24</a:t>
            </a:fld>
            <a:endParaRPr lang="en-ZA"/>
          </a:p>
        </p:txBody>
      </p:sp>
    </p:spTree>
    <p:extLst>
      <p:ext uri="{BB962C8B-B14F-4D97-AF65-F5344CB8AC3E}">
        <p14:creationId xmlns:p14="http://schemas.microsoft.com/office/powerpoint/2010/main" val="4077016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D0E40-B734-5C4F-A779-8A1C3D8844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2650CF-D129-0944-B1B7-9BD9CBDEA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8AC228-7A4D-444C-B4DB-C8C4FEF58CE8}"/>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9A2296C4-46E2-0249-8326-A17EF63D7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AD3E94-F3B7-9142-985F-1C9BC8C8B2C0}"/>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2983769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140DD-B301-CE47-8EBA-F1968330B8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36CC58-A0C6-1D49-AF4F-FA15B02A69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6E7D5-7962-9943-9C51-8DEE3898596F}"/>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072FFB0C-1476-E144-A21F-257C130051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4D7F3-91CE-094B-9245-32A82FE66840}"/>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2044306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3E9BE9-E661-9C44-A08F-6E8D10ED92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A2B67C-8A2E-9C41-9C83-C257E7253F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475CA7-BB76-9D47-83FF-28D883B909B4}"/>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7FE8CC69-2B58-A54A-9FD7-C51C0C50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0B03F-3F45-9942-8CEC-4BB7C2CB01C3}"/>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57916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637C1-0809-7247-99D9-8195A8917F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CA25E-CF18-C245-9BB5-8E40FBF338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F79E92-3FDF-A240-B6CE-70E6265305DD}"/>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A3071710-2810-9D43-87D5-A169F601A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E31593-6630-AB46-A8DA-AF59781E34D6}"/>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391440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E06F0-B307-9C4F-8BBD-347F997A28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036F73-99FF-B04A-8A26-482AA3BB2E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FB28FF-E219-364C-858F-612F98B88939}"/>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EB7E407B-025D-B547-A7DF-1DE211CE1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D05565-D9C1-A44E-A8B7-EF35B573F856}"/>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3544202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A4AA1-7BEB-3449-A88C-5860C94C43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042E4-655F-B446-BC2D-8471BFD8FB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F4B82B-4F3B-7D46-90A6-84D18C62BF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0E3CB9-E9BA-9F42-93A8-D17955065B6E}"/>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6" name="Footer Placeholder 5">
            <a:extLst>
              <a:ext uri="{FF2B5EF4-FFF2-40B4-BE49-F238E27FC236}">
                <a16:creationId xmlns:a16="http://schemas.microsoft.com/office/drawing/2014/main" id="{B0F98063-1220-F04D-B7AC-6AF00BC8A9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5CDCBF-A87F-3447-B383-1CF04308C638}"/>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336906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5A6B9-1CD8-B74C-B440-1E35354426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6C2597-EA4A-314F-A04F-5329B1EED2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174A36-EBEB-4346-B050-58ECEB04C9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85912A-64A9-6740-A984-DAAFED9DB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AFB61E-57EA-3B4F-89CC-548D05913B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2DFC3-7BA8-5144-81C6-BB942C6767F7}"/>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8" name="Footer Placeholder 7">
            <a:extLst>
              <a:ext uri="{FF2B5EF4-FFF2-40B4-BE49-F238E27FC236}">
                <a16:creationId xmlns:a16="http://schemas.microsoft.com/office/drawing/2014/main" id="{020D7DF1-662A-5840-B104-EED1A5D04F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56DF1A-7318-304C-AD25-AE777CB607D2}"/>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409602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C41D-AC01-C445-A198-59F66105BE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E029B8-1DF3-054D-995C-8EF72D5E0BBA}"/>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4" name="Footer Placeholder 3">
            <a:extLst>
              <a:ext uri="{FF2B5EF4-FFF2-40B4-BE49-F238E27FC236}">
                <a16:creationId xmlns:a16="http://schemas.microsoft.com/office/drawing/2014/main" id="{33C4D052-59AE-0342-BF9E-15C92025EF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3C3EBE-99DB-7B41-9B2F-DF7F6F713DA6}"/>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941544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B44514-69C8-1949-BD14-DA2B51E338C4}"/>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3" name="Footer Placeholder 2">
            <a:extLst>
              <a:ext uri="{FF2B5EF4-FFF2-40B4-BE49-F238E27FC236}">
                <a16:creationId xmlns:a16="http://schemas.microsoft.com/office/drawing/2014/main" id="{CA322A42-9D9A-7F42-B4C5-DB13A8E4AD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9DFB4F-58B2-E347-A756-CD5720AEA04E}"/>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1781931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F4F57-8F76-8142-9860-9125675207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D233FE-862A-CC42-A993-A6D75B88A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FC4CA7-E2CE-304C-9476-1D8CB617CC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6B9B7-3721-B04A-895E-7056BCC6DF83}"/>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6" name="Footer Placeholder 5">
            <a:extLst>
              <a:ext uri="{FF2B5EF4-FFF2-40B4-BE49-F238E27FC236}">
                <a16:creationId xmlns:a16="http://schemas.microsoft.com/office/drawing/2014/main" id="{7273E616-F77B-6B45-BEFB-56A8808168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E5F501-FE20-BF44-9734-F9C22C235DE3}"/>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389006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CB5C-10CE-0B4A-8187-5AC4A7DAE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BADF69-BAF3-0642-9AD0-A2501E8EBB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9765372-C29A-9E4F-A3FA-89BE60828C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9AF9B6-148F-9A4E-8E96-9EE109396E49}"/>
              </a:ext>
            </a:extLst>
          </p:cNvPr>
          <p:cNvSpPr>
            <a:spLocks noGrp="1"/>
          </p:cNvSpPr>
          <p:nvPr>
            <p:ph type="dt" sz="half" idx="10"/>
          </p:nvPr>
        </p:nvSpPr>
        <p:spPr/>
        <p:txBody>
          <a:bodyPr/>
          <a:lstStyle/>
          <a:p>
            <a:fld id="{323D6FB5-C00A-4C47-A55B-09A3C396A736}" type="datetimeFigureOut">
              <a:rPr lang="en-US" smtClean="0"/>
              <a:t>5/18/2022</a:t>
            </a:fld>
            <a:endParaRPr lang="en-US"/>
          </a:p>
        </p:txBody>
      </p:sp>
      <p:sp>
        <p:nvSpPr>
          <p:cNvPr id="6" name="Footer Placeholder 5">
            <a:extLst>
              <a:ext uri="{FF2B5EF4-FFF2-40B4-BE49-F238E27FC236}">
                <a16:creationId xmlns:a16="http://schemas.microsoft.com/office/drawing/2014/main" id="{7ABFEBB7-D2DC-B243-B20F-DB10DE2547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51723-A71D-CF41-9B04-729288AF03BF}"/>
              </a:ext>
            </a:extLst>
          </p:cNvPr>
          <p:cNvSpPr>
            <a:spLocks noGrp="1"/>
          </p:cNvSpPr>
          <p:nvPr>
            <p:ph type="sldNum" sz="quarter" idx="12"/>
          </p:nvPr>
        </p:nvSpPr>
        <p:spPr/>
        <p:txBody>
          <a:bodyPr/>
          <a:lstStyle/>
          <a:p>
            <a:fld id="{22F75B58-574D-2C4D-B57C-2E4EC4916D89}" type="slidenum">
              <a:rPr lang="en-US" smtClean="0"/>
              <a:t>‹#›</a:t>
            </a:fld>
            <a:endParaRPr lang="en-US"/>
          </a:p>
        </p:txBody>
      </p:sp>
    </p:spTree>
    <p:extLst>
      <p:ext uri="{BB962C8B-B14F-4D97-AF65-F5344CB8AC3E}">
        <p14:creationId xmlns:p14="http://schemas.microsoft.com/office/powerpoint/2010/main" val="2769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68D9F-41F6-584F-A60F-4D2955A25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718335-4244-2140-8DCF-93F21CB293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18450-D14F-AA4B-B7ED-60AF89AF83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D6FB5-C00A-4C47-A55B-09A3C396A736}" type="datetimeFigureOut">
              <a:rPr lang="en-US" smtClean="0"/>
              <a:t>5/18/2022</a:t>
            </a:fld>
            <a:endParaRPr lang="en-US"/>
          </a:p>
        </p:txBody>
      </p:sp>
      <p:sp>
        <p:nvSpPr>
          <p:cNvPr id="5" name="Footer Placeholder 4">
            <a:extLst>
              <a:ext uri="{FF2B5EF4-FFF2-40B4-BE49-F238E27FC236}">
                <a16:creationId xmlns:a16="http://schemas.microsoft.com/office/drawing/2014/main" id="{1A61A729-5833-3C48-AD8A-FBA934893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139953-471C-D545-9C3C-AA30F07052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F75B58-574D-2C4D-B57C-2E4EC4916D89}" type="slidenum">
              <a:rPr lang="en-US" smtClean="0"/>
              <a:t>‹#›</a:t>
            </a:fld>
            <a:endParaRPr lang="en-US"/>
          </a:p>
        </p:txBody>
      </p:sp>
    </p:spTree>
    <p:extLst>
      <p:ext uri="{BB962C8B-B14F-4D97-AF65-F5344CB8AC3E}">
        <p14:creationId xmlns:p14="http://schemas.microsoft.com/office/powerpoint/2010/main" val="1276255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9.pn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3C1C0-4C1F-B74B-80AF-40A02043A7A8}"/>
              </a:ext>
            </a:extLst>
          </p:cNvPr>
          <p:cNvSpPr>
            <a:spLocks noGrp="1"/>
          </p:cNvSpPr>
          <p:nvPr>
            <p:ph type="ctrTitle"/>
          </p:nvPr>
        </p:nvSpPr>
        <p:spPr>
          <a:xfrm>
            <a:off x="1524000" y="1122364"/>
            <a:ext cx="9144000" cy="1655762"/>
          </a:xfrm>
        </p:spPr>
        <p:txBody>
          <a:bodyPr>
            <a:normAutofit/>
          </a:bodyPr>
          <a:lstStyle/>
          <a:p>
            <a:r>
              <a:rPr lang="en-US" sz="3600" b="1" dirty="0">
                <a:solidFill>
                  <a:schemeClr val="bg1"/>
                </a:solidFill>
                <a:latin typeface="Segoe UI Light" panose="020B0502040204020203" pitchFamily="34" charset="0"/>
                <a:cs typeface="Segoe UI Light" panose="020B0502040204020203" pitchFamily="34" charset="0"/>
              </a:rPr>
              <a:t>Gauteng Cooperatives Development Strategy </a:t>
            </a:r>
            <a:r>
              <a:rPr lang="en-US" sz="3600" b="1" dirty="0">
                <a:solidFill>
                  <a:schemeClr val="bg2"/>
                </a:solidFill>
                <a:latin typeface="Segoe UI Light" panose="020B0502040204020203" pitchFamily="34" charset="0"/>
                <a:cs typeface="Segoe UI Light" panose="020B0502040204020203" pitchFamily="34" charset="0"/>
              </a:rPr>
              <a:t>2021 - 2025</a:t>
            </a:r>
          </a:p>
        </p:txBody>
      </p:sp>
      <p:sp>
        <p:nvSpPr>
          <p:cNvPr id="3" name="Subtitle 2">
            <a:extLst>
              <a:ext uri="{FF2B5EF4-FFF2-40B4-BE49-F238E27FC236}">
                <a16:creationId xmlns:a16="http://schemas.microsoft.com/office/drawing/2014/main" id="{D0C774AC-01B6-654B-896A-6F5992115CC0}"/>
              </a:ext>
            </a:extLst>
          </p:cNvPr>
          <p:cNvSpPr>
            <a:spLocks noGrp="1"/>
          </p:cNvSpPr>
          <p:nvPr>
            <p:ph type="subTitle" idx="1"/>
          </p:nvPr>
        </p:nvSpPr>
        <p:spPr>
          <a:xfrm>
            <a:off x="1524000" y="3429000"/>
            <a:ext cx="9144000" cy="1828800"/>
          </a:xfrm>
        </p:spPr>
        <p:txBody>
          <a:bodyPr>
            <a:normAutofit/>
          </a:bodyPr>
          <a:lstStyle/>
          <a:p>
            <a:r>
              <a:rPr lang="en-US" sz="2800" b="1" dirty="0">
                <a:solidFill>
                  <a:schemeClr val="bg1"/>
                </a:solidFill>
                <a:latin typeface="Segoe UI Light" panose="020B0502040204020203" pitchFamily="34" charset="0"/>
                <a:cs typeface="Segoe UI Light" panose="020B0502040204020203" pitchFamily="34" charset="0"/>
              </a:rPr>
              <a:t>GAUTENG EXCECUTIVE </a:t>
            </a:r>
            <a:r>
              <a:rPr lang="en-US" b="1" dirty="0">
                <a:solidFill>
                  <a:schemeClr val="bg1"/>
                </a:solidFill>
                <a:latin typeface="Segoe UI Light" panose="020B0502040204020203" pitchFamily="34" charset="0"/>
                <a:cs typeface="Segoe UI Light" panose="020B0502040204020203" pitchFamily="34" charset="0"/>
              </a:rPr>
              <a:t>COUNCIL</a:t>
            </a:r>
            <a:r>
              <a:rPr lang="en-US" sz="2800" b="1" dirty="0">
                <a:solidFill>
                  <a:schemeClr val="bg1"/>
                </a:solidFill>
                <a:latin typeface="Segoe UI Light" panose="020B0502040204020203" pitchFamily="34" charset="0"/>
                <a:cs typeface="Segoe UI Light" panose="020B0502040204020203" pitchFamily="34" charset="0"/>
              </a:rPr>
              <a:t> </a:t>
            </a:r>
          </a:p>
          <a:p>
            <a:endParaRPr lang="en-US" sz="2800" b="1" dirty="0">
              <a:solidFill>
                <a:schemeClr val="bg1"/>
              </a:solidFill>
              <a:latin typeface="Segoe UI Light" panose="020B0502040204020203" pitchFamily="34" charset="0"/>
              <a:cs typeface="Segoe UI Light" panose="020B0502040204020203" pitchFamily="34" charset="0"/>
            </a:endParaRPr>
          </a:p>
          <a:p>
            <a:r>
              <a:rPr lang="en-US" sz="2800" b="1" dirty="0">
                <a:solidFill>
                  <a:schemeClr val="bg1"/>
                </a:solidFill>
                <a:latin typeface="Segoe UI Light" panose="020B0502040204020203" pitchFamily="34" charset="0"/>
                <a:cs typeface="Segoe UI Light" panose="020B0502040204020203" pitchFamily="34" charset="0"/>
              </a:rPr>
              <a:t>May 2022</a:t>
            </a:r>
          </a:p>
        </p:txBody>
      </p:sp>
    </p:spTree>
    <p:extLst>
      <p:ext uri="{BB962C8B-B14F-4D97-AF65-F5344CB8AC3E}">
        <p14:creationId xmlns:p14="http://schemas.microsoft.com/office/powerpoint/2010/main" val="4047111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THE STRATEGY REVIEW PROCESS</a:t>
            </a:r>
          </a:p>
        </p:txBody>
      </p:sp>
      <p:graphicFrame>
        <p:nvGraphicFramePr>
          <p:cNvPr id="5" name="Diagram 4">
            <a:extLst>
              <a:ext uri="{FF2B5EF4-FFF2-40B4-BE49-F238E27FC236}">
                <a16:creationId xmlns:a16="http://schemas.microsoft.com/office/drawing/2014/main" id="{8735DF92-BAFD-B84A-A5BD-5ABB45054144}"/>
              </a:ext>
            </a:extLst>
          </p:cNvPr>
          <p:cNvGraphicFramePr/>
          <p:nvPr>
            <p:extLst>
              <p:ext uri="{D42A27DB-BD31-4B8C-83A1-F6EECF244321}">
                <p14:modId xmlns:p14="http://schemas.microsoft.com/office/powerpoint/2010/main" val="3120147451"/>
              </p:ext>
            </p:extLst>
          </p:nvPr>
        </p:nvGraphicFramePr>
        <p:xfrm>
          <a:off x="2032000" y="1621713"/>
          <a:ext cx="8128000" cy="45166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98226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LESSONS LEARNED FROM BENCHMARKING EXERCISES</a:t>
            </a:r>
            <a:endParaRPr lang="en-US" sz="2000" b="1" dirty="0">
              <a:highlight>
                <a:srgbClr val="FFFF00"/>
              </a:highlight>
              <a:latin typeface="Segoe UI Light" panose="020B0502040204020203" pitchFamily="34" charset="0"/>
              <a:cs typeface="Segoe UI Light" panose="020B0502040204020203" pitchFamily="34" charset="0"/>
            </a:endParaRPr>
          </a:p>
        </p:txBody>
      </p:sp>
      <p:pic>
        <p:nvPicPr>
          <p:cNvPr id="6" name="Picture 5" descr="Logo&#10;&#10;Description automatically generated">
            <a:extLst>
              <a:ext uri="{FF2B5EF4-FFF2-40B4-BE49-F238E27FC236}">
                <a16:creationId xmlns:a16="http://schemas.microsoft.com/office/drawing/2014/main" id="{D1280CAB-C6E9-45BD-AFA7-E674B40D7342}"/>
              </a:ext>
            </a:extLst>
          </p:cNvPr>
          <p:cNvPicPr>
            <a:picLocks noChangeAspect="1"/>
          </p:cNvPicPr>
          <p:nvPr/>
        </p:nvPicPr>
        <p:blipFill>
          <a:blip r:embed="rId3"/>
          <a:stretch>
            <a:fillRect/>
          </a:stretch>
        </p:blipFill>
        <p:spPr>
          <a:xfrm>
            <a:off x="129459" y="2028744"/>
            <a:ext cx="781432" cy="5481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descr="A picture containing text&#10;&#10;Description automatically generated">
            <a:extLst>
              <a:ext uri="{FF2B5EF4-FFF2-40B4-BE49-F238E27FC236}">
                <a16:creationId xmlns:a16="http://schemas.microsoft.com/office/drawing/2014/main" id="{1A1AF039-F5DF-4933-818C-0F274C52A745}"/>
              </a:ext>
            </a:extLst>
          </p:cNvPr>
          <p:cNvPicPr>
            <a:picLocks noChangeAspect="1"/>
          </p:cNvPicPr>
          <p:nvPr/>
        </p:nvPicPr>
        <p:blipFill>
          <a:blip r:embed="rId4"/>
          <a:stretch>
            <a:fillRect/>
          </a:stretch>
        </p:blipFill>
        <p:spPr>
          <a:xfrm>
            <a:off x="112485" y="3235585"/>
            <a:ext cx="769886" cy="5766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10" name="Table 9">
            <a:extLst>
              <a:ext uri="{FF2B5EF4-FFF2-40B4-BE49-F238E27FC236}">
                <a16:creationId xmlns:a16="http://schemas.microsoft.com/office/drawing/2014/main" id="{552D06C2-8776-F142-AD5A-4BD70C9274B5}"/>
              </a:ext>
            </a:extLst>
          </p:cNvPr>
          <p:cNvGraphicFramePr>
            <a:graphicFrameLocks noGrp="1"/>
          </p:cNvGraphicFramePr>
          <p:nvPr>
            <p:extLst>
              <p:ext uri="{D42A27DB-BD31-4B8C-83A1-F6EECF244321}">
                <p14:modId xmlns:p14="http://schemas.microsoft.com/office/powerpoint/2010/main" val="3024235730"/>
              </p:ext>
            </p:extLst>
          </p:nvPr>
        </p:nvGraphicFramePr>
        <p:xfrm>
          <a:off x="1340284" y="1685925"/>
          <a:ext cx="10618353" cy="4940135"/>
        </p:xfrm>
        <a:graphic>
          <a:graphicData uri="http://schemas.openxmlformats.org/drawingml/2006/table">
            <a:tbl>
              <a:tblPr firstRow="1" bandRow="1">
                <a:tableStyleId>{5C22544A-7EE6-4342-B048-85BDC9FD1C3A}</a:tableStyleId>
              </a:tblPr>
              <a:tblGrid>
                <a:gridCol w="2849611">
                  <a:extLst>
                    <a:ext uri="{9D8B030D-6E8A-4147-A177-3AD203B41FA5}">
                      <a16:colId xmlns:a16="http://schemas.microsoft.com/office/drawing/2014/main" val="20000"/>
                    </a:ext>
                  </a:extLst>
                </a:gridCol>
                <a:gridCol w="2863134">
                  <a:extLst>
                    <a:ext uri="{9D8B030D-6E8A-4147-A177-3AD203B41FA5}">
                      <a16:colId xmlns:a16="http://schemas.microsoft.com/office/drawing/2014/main" val="20001"/>
                    </a:ext>
                  </a:extLst>
                </a:gridCol>
                <a:gridCol w="2452804">
                  <a:extLst>
                    <a:ext uri="{9D8B030D-6E8A-4147-A177-3AD203B41FA5}">
                      <a16:colId xmlns:a16="http://schemas.microsoft.com/office/drawing/2014/main" val="20002"/>
                    </a:ext>
                  </a:extLst>
                </a:gridCol>
                <a:gridCol w="2452804">
                  <a:extLst>
                    <a:ext uri="{9D8B030D-6E8A-4147-A177-3AD203B41FA5}">
                      <a16:colId xmlns:a16="http://schemas.microsoft.com/office/drawing/2014/main" val="1965257714"/>
                    </a:ext>
                  </a:extLst>
                </a:gridCol>
              </a:tblGrid>
              <a:tr h="368135">
                <a:tc>
                  <a:txBody>
                    <a:bodyPr/>
                    <a:lstStyle/>
                    <a:p>
                      <a:pPr marL="0" algn="ctr" defTabSz="457200" rtl="0" eaLnBrk="1" latinLnBrk="0" hangingPunct="1"/>
                      <a:r>
                        <a:rPr lang="en-US"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SPAIN</a:t>
                      </a:r>
                      <a:endParaRPr lang="en-ZA"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0" algn="ctr" defTabSz="457200" rtl="0" eaLnBrk="1" latinLnBrk="0" hangingPunct="1"/>
                      <a:r>
                        <a:rPr lang="en-US"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KENYA</a:t>
                      </a:r>
                      <a:endParaRPr lang="en-ZA"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0" algn="ctr" defTabSz="457200" rtl="0" eaLnBrk="1" latinLnBrk="0" hangingPunct="1"/>
                      <a:r>
                        <a:rPr lang="en-US"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BANGLADESH</a:t>
                      </a:r>
                      <a:endParaRPr lang="en-ZA" sz="12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0" algn="ctr" defTabSz="457200" rtl="0" eaLnBrk="1" latinLnBrk="0" hangingPunct="1"/>
                      <a:r>
                        <a:rPr lang="en-US"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RWANDA</a:t>
                      </a:r>
                      <a:endParaRPr lang="en-ZA"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extLst>
                  <a:ext uri="{0D108BD9-81ED-4DB2-BD59-A6C34878D82A}">
                    <a16:rowId xmlns:a16="http://schemas.microsoft.com/office/drawing/2014/main" val="10001"/>
                  </a:ext>
                </a:extLst>
              </a:tr>
              <a:tr h="4487867">
                <a:tc>
                  <a:txBody>
                    <a:bodyPr/>
                    <a:lstStyle/>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Coordination among government entities to support the development of cooperatives</a:t>
                      </a: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Favourable tax rate for cooperatives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Legislate that each Cooperative establish an education and promotion fund</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An enabling legislative environment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An independent Ministry that drives the promotion of co-operatives</a:t>
                      </a:r>
                      <a:endParaRPr lang="en-GB"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The capacity of cooperative movement to mobilise funding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Ability of cooperatives to thrive in almost all sectors of the economy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Provision of education and training for members through the Co-operatives College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Provision of financial support for co-operatives through SACCOs and the national Co-operatives Bank of Kenya</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mn-lt"/>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The establishment of a fully capacitated Department of Co-operatives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Ability for international institutions like the USID to finance cooperatives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The ability for cooperatives to thrive in   agriculture and energy sectors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Identification of sub-sectors with latent potential within cooperatives and deployment of the necessary support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Ability of SACCOS to provide funding without a need for collateral</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mn-ea"/>
                        <a:cs typeface="Segoe UI Light" panose="020B0502040204020203"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Establishment of Department of cooperative</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Setting job targets for each supported cooperative</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Supporting SACCOS as mechanisms to increase access to finance for cooperatives</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400" kern="1200" dirty="0">
                          <a:solidFill>
                            <a:schemeClr val="dk1"/>
                          </a:solidFill>
                          <a:effectLst/>
                          <a:latin typeface="Segoe UI Light" panose="020B0502040204020203" pitchFamily="34" charset="0"/>
                          <a:ea typeface="+mn-ea"/>
                          <a:cs typeface="Segoe UI Light" panose="020B0502040204020203" pitchFamily="34" charset="0"/>
                        </a:rPr>
                        <a:t>Implementation of land consolidation project for multiple cooperatives produce one crop </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400" kern="1200" dirty="0">
                        <a:solidFill>
                          <a:schemeClr val="dk1"/>
                        </a:solidFill>
                        <a:effectLst/>
                        <a:latin typeface="Segoe UI Light" panose="020B0502040204020203" pitchFamily="34" charset="0"/>
                        <a:ea typeface="+mn-ea"/>
                        <a:cs typeface="Segoe UI Light" panose="020B0502040204020203" pitchFamily="34" charset="0"/>
                      </a:endParaRPr>
                    </a:p>
                  </a:txBody>
                  <a:tcPr/>
                </a:tc>
                <a:extLst>
                  <a:ext uri="{0D108BD9-81ED-4DB2-BD59-A6C34878D82A}">
                    <a16:rowId xmlns:a16="http://schemas.microsoft.com/office/drawing/2014/main" val="10002"/>
                  </a:ext>
                </a:extLst>
              </a:tr>
            </a:tbl>
          </a:graphicData>
        </a:graphic>
      </p:graphicFrame>
      <p:pic>
        <p:nvPicPr>
          <p:cNvPr id="12" name="Picture 11" descr="Text&#10;&#10;Description automatically generated">
            <a:extLst>
              <a:ext uri="{FF2B5EF4-FFF2-40B4-BE49-F238E27FC236}">
                <a16:creationId xmlns:a16="http://schemas.microsoft.com/office/drawing/2014/main" id="{8AFDED5E-6A1E-504A-B35F-BEF1310B5531}"/>
              </a:ext>
            </a:extLst>
          </p:cNvPr>
          <p:cNvPicPr>
            <a:picLocks noChangeAspect="1"/>
          </p:cNvPicPr>
          <p:nvPr/>
        </p:nvPicPr>
        <p:blipFill>
          <a:blip r:embed="rId5"/>
          <a:stretch>
            <a:fillRect/>
          </a:stretch>
        </p:blipFill>
        <p:spPr>
          <a:xfrm>
            <a:off x="105427" y="4487722"/>
            <a:ext cx="841677" cy="4885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descr="Logo, company name&#10;&#10;Description automatically generated">
            <a:extLst>
              <a:ext uri="{FF2B5EF4-FFF2-40B4-BE49-F238E27FC236}">
                <a16:creationId xmlns:a16="http://schemas.microsoft.com/office/drawing/2014/main" id="{DC917D42-7DC7-244C-8F3D-AE68EF33799D}"/>
              </a:ext>
            </a:extLst>
          </p:cNvPr>
          <p:cNvPicPr>
            <a:picLocks noChangeAspect="1"/>
          </p:cNvPicPr>
          <p:nvPr/>
        </p:nvPicPr>
        <p:blipFill>
          <a:blip r:embed="rId6"/>
          <a:stretch>
            <a:fillRect/>
          </a:stretch>
        </p:blipFill>
        <p:spPr>
          <a:xfrm>
            <a:off x="51128" y="5640838"/>
            <a:ext cx="895976" cy="7404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38162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LESSONS LEARNED FROM LOCAL CASES</a:t>
            </a:r>
            <a:endParaRPr lang="en-US" sz="2000" b="1" dirty="0">
              <a:highlight>
                <a:srgbClr val="FFFF00"/>
              </a:highlight>
              <a:latin typeface="Segoe UI Light" panose="020B0502040204020203" pitchFamily="34" charset="0"/>
              <a:cs typeface="Segoe UI Light" panose="020B0502040204020203" pitchFamily="34" charset="0"/>
            </a:endParaRPr>
          </a:p>
        </p:txBody>
      </p:sp>
      <p:graphicFrame>
        <p:nvGraphicFramePr>
          <p:cNvPr id="8" name="Table 7">
            <a:extLst>
              <a:ext uri="{FF2B5EF4-FFF2-40B4-BE49-F238E27FC236}">
                <a16:creationId xmlns:a16="http://schemas.microsoft.com/office/drawing/2014/main" id="{5438681A-BBE2-2E43-80EA-BC4F8979D817}"/>
              </a:ext>
            </a:extLst>
          </p:cNvPr>
          <p:cNvGraphicFramePr>
            <a:graphicFrameLocks noGrp="1"/>
          </p:cNvGraphicFramePr>
          <p:nvPr>
            <p:extLst>
              <p:ext uri="{D42A27DB-BD31-4B8C-83A1-F6EECF244321}">
                <p14:modId xmlns:p14="http://schemas.microsoft.com/office/powerpoint/2010/main" val="141789310"/>
              </p:ext>
            </p:extLst>
          </p:nvPr>
        </p:nvGraphicFramePr>
        <p:xfrm>
          <a:off x="1340283" y="1565753"/>
          <a:ext cx="10613176" cy="4978557"/>
        </p:xfrm>
        <a:graphic>
          <a:graphicData uri="http://schemas.openxmlformats.org/drawingml/2006/table">
            <a:tbl>
              <a:tblPr firstRow="1" bandRow="1">
                <a:tableStyleId>{5C22544A-7EE6-4342-B048-85BDC9FD1C3A}</a:tableStyleId>
              </a:tblPr>
              <a:tblGrid>
                <a:gridCol w="4431321">
                  <a:extLst>
                    <a:ext uri="{9D8B030D-6E8A-4147-A177-3AD203B41FA5}">
                      <a16:colId xmlns:a16="http://schemas.microsoft.com/office/drawing/2014/main" val="20000"/>
                    </a:ext>
                  </a:extLst>
                </a:gridCol>
                <a:gridCol w="3002448">
                  <a:extLst>
                    <a:ext uri="{9D8B030D-6E8A-4147-A177-3AD203B41FA5}">
                      <a16:colId xmlns:a16="http://schemas.microsoft.com/office/drawing/2014/main" val="20001"/>
                    </a:ext>
                  </a:extLst>
                </a:gridCol>
                <a:gridCol w="3179407">
                  <a:extLst>
                    <a:ext uri="{9D8B030D-6E8A-4147-A177-3AD203B41FA5}">
                      <a16:colId xmlns:a16="http://schemas.microsoft.com/office/drawing/2014/main" val="20002"/>
                    </a:ext>
                  </a:extLst>
                </a:gridCol>
              </a:tblGrid>
              <a:tr h="624924">
                <a:tc>
                  <a:txBody>
                    <a:bodyPr/>
                    <a:lstStyle/>
                    <a:p>
                      <a:pPr marL="0" algn="just" defTabSz="457200" rtl="0" eaLnBrk="1" latinLnBrk="0" hangingPunct="1"/>
                      <a:r>
                        <a:rPr lang="en-US"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GREATER UITENHAGE SEWING CO-OPERATIVE </a:t>
                      </a:r>
                      <a:endParaRPr lang="en-ZA"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0" algn="just" defTabSz="457200" rtl="0" eaLnBrk="1" latinLnBrk="0" hangingPunct="1"/>
                      <a:r>
                        <a:rPr lang="en-US"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LESEDI MANUFACTURING PRIMARY COOPERATIVE </a:t>
                      </a:r>
                      <a:endParaRPr lang="en-ZA"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0" algn="just" defTabSz="457200" rtl="0" eaLnBrk="1" latinLnBrk="0" hangingPunct="1"/>
                      <a:r>
                        <a:rPr lang="en-US"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rPr>
                        <a:t>MASISIZANE WOMEN’S HOUSING COOPERATIVE </a:t>
                      </a:r>
                      <a:endParaRPr lang="en-ZA" sz="1400" b="1" kern="1200" baseline="0" dirty="0">
                        <a:solidFill>
                          <a:schemeClr val="tx1"/>
                        </a:solidFill>
                        <a:latin typeface="Segoe UI Light" panose="020B0502040204020203" pitchFamily="34" charset="0"/>
                        <a:ea typeface="Cambria" panose="02040503050406030204" pitchFamily="18" charset="0"/>
                        <a:cs typeface="Segoe UI Light" panose="020B0502040204020203" pitchFamily="34" charset="0"/>
                      </a:endParaRPr>
                    </a:p>
                  </a:txBody>
                  <a:tcPr/>
                </a:tc>
                <a:extLst>
                  <a:ext uri="{0D108BD9-81ED-4DB2-BD59-A6C34878D82A}">
                    <a16:rowId xmlns:a16="http://schemas.microsoft.com/office/drawing/2014/main" val="10001"/>
                  </a:ext>
                </a:extLst>
              </a:tr>
              <a:tr h="4353633">
                <a:tc>
                  <a:txBody>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Financial assistance (shorter payment turn-around times, within seven days). Woolworths  provides GUSCO with the material needed to produce bags as well as transportation needed to transport  the goods which reduces GUSCO’s overhead costs.</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Guaranteed Business: a schedule indicating the amount of stock that GUSCO has to produce is drafted annually when the agreement between the two parties (Woolworths ad GUSCO) is renewed.</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Mentorship of cooperatives by established businesses. Woolworths manager provided mentorship to GUSCO when challenges arose.</a:t>
                      </a: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Access to non-financial support such as business, administrative and access dissemination of information is critical.</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Grant funding for the purchase of equipment and secure premises is essential in developing cooperatives to become viable enterprises.</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Preferential procurement and mentorship with an established enterprises and government support have the potential and capacity to building  sustainability and profitability of cooperatives. </a:t>
                      </a: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txBody>
                  <a:tcPr/>
                </a:tc>
                <a:tc>
                  <a:txBody>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Small enterprises can deliver on large projects provided they get assistance from government and private sector. In this case, the Gauteng Department Housing/Human Settlements applied preferential procurement in its dealing with the cooperative.</a:t>
                      </a:r>
                    </a:p>
                    <a:p>
                      <a:pPr marL="0" marR="0" lvl="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rPr>
                        <a:t>Compliance issues can be overcome if the involved stakeholders are able to assist the social enterprise in complying fully. This can be in terms of licensing, grading (construction), training etc.</a:t>
                      </a:r>
                      <a:endParaRPr lang="en-ZA" sz="1400" kern="1200" dirty="0">
                        <a:solidFill>
                          <a:schemeClr val="dk1"/>
                        </a:solidFill>
                        <a:effectLst/>
                        <a:latin typeface="Segoe UI Light" panose="020B0502040204020203" pitchFamily="34" charset="0"/>
                        <a:ea typeface="Cambria" panose="02040503050406030204" pitchFamily="18" charset="0"/>
                        <a:cs typeface="Segoe UI Light" panose="020B0502040204020203" pitchFamily="34"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796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Autofit/>
          </a:bodyPr>
          <a:lstStyle/>
          <a:p>
            <a:r>
              <a:rPr lang="en-US" sz="2000" b="1" dirty="0">
                <a:solidFill>
                  <a:schemeClr val="accent2"/>
                </a:solidFill>
                <a:latin typeface="Segoe UI Light" panose="020B0502040204020203" pitchFamily="34" charset="0"/>
                <a:cs typeface="Segoe UI Light" panose="020B0502040204020203" pitchFamily="34" charset="0"/>
              </a:rPr>
              <a:t>AREA 1 : </a:t>
            </a:r>
            <a:r>
              <a:rPr lang="en-US" sz="2000" b="1" dirty="0">
                <a:solidFill>
                  <a:schemeClr val="bg1"/>
                </a:solidFill>
                <a:latin typeface="Segoe UI Light" panose="020B0502040204020203" pitchFamily="34" charset="0"/>
                <a:cs typeface="Segoe UI Light" panose="020B0502040204020203" pitchFamily="34" charset="0"/>
              </a:rPr>
              <a:t>KEY FINDINGS FROM THE ANALYSIS OF GPG PROCUREMENT DATABASE</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242372" y="1711526"/>
            <a:ext cx="11868432" cy="5020577"/>
          </a:xfrm>
        </p:spPr>
        <p:txBody>
          <a:bodyPr>
            <a:normAutofit/>
          </a:bodyPr>
          <a:lstStyle/>
          <a:p>
            <a:pPr marL="0" indent="0" algn="just">
              <a:buNone/>
            </a:pPr>
            <a:endParaRPr lang="en-US" sz="2400" dirty="0">
              <a:latin typeface="Arial" panose="020B0604020202020204" pitchFamily="34" charset="0"/>
              <a:cs typeface="Arial" panose="020B0604020202020204" pitchFamily="34" charset="0"/>
            </a:endParaRPr>
          </a:p>
          <a:p>
            <a:pPr algn="just"/>
            <a:endParaRPr lang="en-ZA" sz="4000" dirty="0">
              <a:latin typeface="Segoe UI Light" panose="020B0502040204020203" pitchFamily="34" charset="0"/>
              <a:cs typeface="Segoe UI Light" panose="020B0502040204020203" pitchFamily="34" charset="0"/>
            </a:endParaRPr>
          </a:p>
        </p:txBody>
      </p:sp>
      <p:sp>
        <p:nvSpPr>
          <p:cNvPr id="3" name="Rectangle 4">
            <a:extLst>
              <a:ext uri="{FF2B5EF4-FFF2-40B4-BE49-F238E27FC236}">
                <a16:creationId xmlns:a16="http://schemas.microsoft.com/office/drawing/2014/main" id="{2F81D563-BBFA-465B-A9DB-AE54ABA89BF0}"/>
              </a:ext>
            </a:extLst>
          </p:cNvPr>
          <p:cNvSpPr>
            <a:spLocks noChangeArrowheads="1"/>
          </p:cNvSpPr>
          <p:nvPr/>
        </p:nvSpPr>
        <p:spPr bwMode="auto">
          <a:xfrm>
            <a:off x="1729648" y="1767041"/>
            <a:ext cx="66992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GPG procurement spent on cooperatives from 2014 - 2022</a:t>
            </a:r>
            <a:endParaRPr kumimoji="0" lang="en-ZA"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pic>
        <p:nvPicPr>
          <p:cNvPr id="1027" name="Picture 13">
            <a:extLst>
              <a:ext uri="{FF2B5EF4-FFF2-40B4-BE49-F238E27FC236}">
                <a16:creationId xmlns:a16="http://schemas.microsoft.com/office/drawing/2014/main" id="{0B573CC6-8EE5-4F3C-B55F-8CA21E65B1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9230" y="2274570"/>
            <a:ext cx="9627870" cy="427482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589F1007-198F-41C1-8C43-FA8B041C0AE3}"/>
              </a:ext>
            </a:extLst>
          </p:cNvPr>
          <p:cNvSpPr>
            <a:spLocks noChangeArrowheads="1"/>
          </p:cNvSpPr>
          <p:nvPr/>
        </p:nvSpPr>
        <p:spPr bwMode="auto">
          <a:xfrm>
            <a:off x="1729649" y="5588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Tree>
    <p:extLst>
      <p:ext uri="{BB962C8B-B14F-4D97-AF65-F5344CB8AC3E}">
        <p14:creationId xmlns:p14="http://schemas.microsoft.com/office/powerpoint/2010/main" val="173462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Autofit/>
          </a:bodyPr>
          <a:lstStyle/>
          <a:p>
            <a:r>
              <a:rPr lang="en-US" sz="2000" b="1" dirty="0">
                <a:solidFill>
                  <a:schemeClr val="accent2"/>
                </a:solidFill>
                <a:latin typeface="Segoe UI Light" panose="020B0502040204020203" pitchFamily="34" charset="0"/>
                <a:cs typeface="Segoe UI Light" panose="020B0502040204020203" pitchFamily="34" charset="0"/>
              </a:rPr>
              <a:t>AREA 2 </a:t>
            </a:r>
            <a:r>
              <a:rPr lang="en-US" sz="2000" b="1" dirty="0">
                <a:solidFill>
                  <a:schemeClr val="bg1"/>
                </a:solidFill>
                <a:latin typeface="Segoe UI Light" panose="020B0502040204020203" pitchFamily="34" charset="0"/>
                <a:cs typeface="Segoe UI Light" panose="020B0502040204020203" pitchFamily="34" charset="0"/>
              </a:rPr>
              <a:t>: KEY FINDINGS FROM THE ANALYSIS OF GPG PROCUREMENT DATABASE</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5829272" y="1711526"/>
            <a:ext cx="6281531" cy="5020577"/>
          </a:xfrm>
        </p:spPr>
        <p:txBody>
          <a:bodyPr>
            <a:normAutofit fontScale="47500" lnSpcReduction="20000"/>
          </a:bodyPr>
          <a:lstStyle/>
          <a:p>
            <a:pPr marL="0" indent="0" algn="just">
              <a:buNone/>
            </a:pPr>
            <a:endParaRPr lang="en-US" sz="2400" dirty="0">
              <a:latin typeface="Arial" panose="020B0604020202020204" pitchFamily="34" charset="0"/>
              <a:cs typeface="Arial" panose="020B0604020202020204" pitchFamily="34" charset="0"/>
            </a:endParaRPr>
          </a:p>
          <a:p>
            <a:pPr algn="just"/>
            <a:r>
              <a:rPr lang="en-US" sz="4400" dirty="0">
                <a:latin typeface="Segoe UI Light" panose="020B0502040204020203" pitchFamily="34" charset="0"/>
                <a:cs typeface="Segoe UI Light" panose="020B0502040204020203" pitchFamily="34" charset="0"/>
              </a:rPr>
              <a:t>GPG procurement spending is biased in favor of the already developed regions of the province; i.e. the three metros of the Province. </a:t>
            </a:r>
          </a:p>
          <a:p>
            <a:pPr algn="just"/>
            <a:r>
              <a:rPr lang="en-US" sz="4400" dirty="0">
                <a:latin typeface="Segoe UI Light" panose="020B0502040204020203" pitchFamily="34" charset="0"/>
                <a:cs typeface="Segoe UI Light" panose="020B0502040204020203" pitchFamily="34" charset="0"/>
              </a:rPr>
              <a:t>Two government departments i.e. Gauteng </a:t>
            </a:r>
            <a:r>
              <a:rPr lang="en-US" sz="4400" u="sng" dirty="0">
                <a:latin typeface="Segoe UI Light" panose="020B0502040204020203" pitchFamily="34" charset="0"/>
                <a:cs typeface="Segoe UI Light" panose="020B0502040204020203" pitchFamily="34" charset="0"/>
              </a:rPr>
              <a:t>Department of Health </a:t>
            </a:r>
            <a:r>
              <a:rPr lang="en-US" sz="4400" dirty="0">
                <a:latin typeface="Segoe UI Light" panose="020B0502040204020203" pitchFamily="34" charset="0"/>
                <a:cs typeface="Segoe UI Light" panose="020B0502040204020203" pitchFamily="34" charset="0"/>
              </a:rPr>
              <a:t>and </a:t>
            </a:r>
            <a:r>
              <a:rPr lang="en-US" sz="4400" u="sng" dirty="0">
                <a:latin typeface="Segoe UI Light" panose="020B0502040204020203" pitchFamily="34" charset="0"/>
                <a:cs typeface="Segoe UI Light" panose="020B0502040204020203" pitchFamily="34" charset="0"/>
              </a:rPr>
              <a:t>Department of Social Development</a:t>
            </a:r>
            <a:r>
              <a:rPr lang="en-US" sz="4400" dirty="0">
                <a:latin typeface="Segoe UI Light" panose="020B0502040204020203" pitchFamily="34" charset="0"/>
                <a:cs typeface="Segoe UI Light" panose="020B0502040204020203" pitchFamily="34" charset="0"/>
              </a:rPr>
              <a:t> play a meaningful role in terms of procuring from cooperatives </a:t>
            </a:r>
          </a:p>
          <a:p>
            <a:pPr algn="just"/>
            <a:r>
              <a:rPr lang="en-US" sz="4400" dirty="0">
                <a:latin typeface="Segoe UI Light" panose="020B0502040204020203" pitchFamily="34" charset="0"/>
                <a:cs typeface="Segoe UI Light" panose="020B0502040204020203" pitchFamily="34" charset="0"/>
              </a:rPr>
              <a:t>The combined procurement expenditure on cooperatives by GPG departments with the exception from the Gauteng Departments of Health and Social Development, stands at a mere 17%.</a:t>
            </a:r>
          </a:p>
          <a:p>
            <a:pPr algn="just"/>
            <a:r>
              <a:rPr lang="en-US" sz="4400" dirty="0">
                <a:latin typeface="Segoe UI Light" panose="020B0502040204020203" pitchFamily="34" charset="0"/>
                <a:cs typeface="Segoe UI Light" panose="020B0502040204020203" pitchFamily="34" charset="0"/>
              </a:rPr>
              <a:t>The procurement expenditure also shows a positive move towards addressing gender imbalances because majority of cooperatives supported (58%) is majority-owned by women.</a:t>
            </a:r>
          </a:p>
          <a:p>
            <a:pPr algn="just"/>
            <a:r>
              <a:rPr lang="en-US" sz="4400" dirty="0">
                <a:latin typeface="Segoe UI Light" panose="020B0502040204020203" pitchFamily="34" charset="0"/>
                <a:cs typeface="Segoe UI Light" panose="020B0502040204020203" pitchFamily="34" charset="0"/>
              </a:rPr>
              <a:t>There is a drawback in terms of ownership by people with disabilities from cooperatives supported where the percentage supported stands at just 1%.</a:t>
            </a:r>
            <a:endParaRPr lang="en-ZA" sz="4400" dirty="0">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E53F32AB-011A-4D1E-BDB1-5E96E32690DF}"/>
              </a:ext>
            </a:extLst>
          </p:cNvPr>
          <p:cNvPicPr>
            <a:picLocks noChangeAspect="1"/>
          </p:cNvPicPr>
          <p:nvPr/>
        </p:nvPicPr>
        <p:blipFill>
          <a:blip r:embed="rId3"/>
          <a:stretch>
            <a:fillRect/>
          </a:stretch>
        </p:blipFill>
        <p:spPr>
          <a:xfrm>
            <a:off x="0" y="1565753"/>
            <a:ext cx="5574535" cy="2565572"/>
          </a:xfrm>
          <a:prstGeom prst="rect">
            <a:avLst/>
          </a:prstGeom>
        </p:spPr>
      </p:pic>
      <p:graphicFrame>
        <p:nvGraphicFramePr>
          <p:cNvPr id="7" name="Chart 6">
            <a:extLst>
              <a:ext uri="{FF2B5EF4-FFF2-40B4-BE49-F238E27FC236}">
                <a16:creationId xmlns:a16="http://schemas.microsoft.com/office/drawing/2014/main" id="{98099C9A-A11A-408E-9C96-423877AD4A2B}"/>
              </a:ext>
            </a:extLst>
          </p:cNvPr>
          <p:cNvGraphicFramePr>
            <a:graphicFrameLocks/>
          </p:cNvGraphicFramePr>
          <p:nvPr>
            <p:extLst>
              <p:ext uri="{D42A27DB-BD31-4B8C-83A1-F6EECF244321}">
                <p14:modId xmlns:p14="http://schemas.microsoft.com/office/powerpoint/2010/main" val="1817593398"/>
              </p:ext>
            </p:extLst>
          </p:nvPr>
        </p:nvGraphicFramePr>
        <p:xfrm>
          <a:off x="392098" y="4221814"/>
          <a:ext cx="4840914" cy="23552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36116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accent2"/>
                </a:solidFill>
                <a:latin typeface="Segoe UI Light" panose="020B0502040204020203" pitchFamily="34" charset="0"/>
                <a:cs typeface="Segoe UI Light" panose="020B0502040204020203" pitchFamily="34" charset="0"/>
              </a:rPr>
              <a:t>AREA 3 </a:t>
            </a:r>
            <a:r>
              <a:rPr lang="en-US" sz="2000" b="1" dirty="0">
                <a:solidFill>
                  <a:schemeClr val="bg1"/>
                </a:solidFill>
                <a:latin typeface="Segoe UI Light" panose="020B0502040204020203" pitchFamily="34" charset="0"/>
                <a:cs typeface="Segoe UI Light" panose="020B0502040204020203" pitchFamily="34" charset="0"/>
              </a:rPr>
              <a:t>: KEY FINDINGS FROM THE ANALYSIS OF GPG PROCUREMENT DATABASE</a:t>
            </a:r>
            <a:endParaRPr lang="en-US" sz="1800" b="1" dirty="0">
              <a:solidFill>
                <a:schemeClr val="bg1"/>
              </a:solidFill>
              <a:latin typeface="Arial" panose="020B0604020202020204" pitchFamily="34" charset="0"/>
              <a:cs typeface="Arial" panose="020B0604020202020204" pitchFamily="34" charset="0"/>
            </a:endParaRPr>
          </a:p>
        </p:txBody>
      </p:sp>
      <p:graphicFrame>
        <p:nvGraphicFramePr>
          <p:cNvPr id="7" name="Table 10">
            <a:extLst>
              <a:ext uri="{FF2B5EF4-FFF2-40B4-BE49-F238E27FC236}">
                <a16:creationId xmlns:a16="http://schemas.microsoft.com/office/drawing/2014/main" id="{95CCC5DB-4D74-5242-A1FB-447812F7D0B3}"/>
              </a:ext>
            </a:extLst>
          </p:cNvPr>
          <p:cNvGraphicFramePr>
            <a:graphicFrameLocks/>
          </p:cNvGraphicFramePr>
          <p:nvPr>
            <p:extLst>
              <p:ext uri="{D42A27DB-BD31-4B8C-83A1-F6EECF244321}">
                <p14:modId xmlns:p14="http://schemas.microsoft.com/office/powerpoint/2010/main" val="823590820"/>
              </p:ext>
            </p:extLst>
          </p:nvPr>
        </p:nvGraphicFramePr>
        <p:xfrm>
          <a:off x="5717763" y="1675313"/>
          <a:ext cx="6194402" cy="4446533"/>
        </p:xfrm>
        <a:graphic>
          <a:graphicData uri="http://schemas.openxmlformats.org/drawingml/2006/table">
            <a:tbl>
              <a:tblPr firstRow="1" bandRow="1">
                <a:tableStyleId>{5C22544A-7EE6-4342-B048-85BDC9FD1C3A}</a:tableStyleId>
              </a:tblPr>
              <a:tblGrid>
                <a:gridCol w="1407023">
                  <a:extLst>
                    <a:ext uri="{9D8B030D-6E8A-4147-A177-3AD203B41FA5}">
                      <a16:colId xmlns:a16="http://schemas.microsoft.com/office/drawing/2014/main" val="813960920"/>
                    </a:ext>
                  </a:extLst>
                </a:gridCol>
                <a:gridCol w="4787379">
                  <a:extLst>
                    <a:ext uri="{9D8B030D-6E8A-4147-A177-3AD203B41FA5}">
                      <a16:colId xmlns:a16="http://schemas.microsoft.com/office/drawing/2014/main" val="3601842573"/>
                    </a:ext>
                  </a:extLst>
                </a:gridCol>
              </a:tblGrid>
              <a:tr h="370683">
                <a:tc gridSpan="2">
                  <a:txBody>
                    <a:bodyPr/>
                    <a:lstStyle/>
                    <a:p>
                      <a:r>
                        <a:rPr lang="en-US" sz="1400" b="1" dirty="0">
                          <a:solidFill>
                            <a:schemeClr val="tx1"/>
                          </a:solidFill>
                        </a:rPr>
                        <a:t>TYPE OF GOODS AND SERVICES PROCURED FROM COOPERATIVES</a:t>
                      </a:r>
                    </a:p>
                  </a:txBody>
                  <a:tcPr/>
                </a:tc>
                <a:tc hMerge="1">
                  <a:txBody>
                    <a:bodyPr/>
                    <a:lstStyle/>
                    <a:p>
                      <a:endParaRPr lang="en-ZA" dirty="0"/>
                    </a:p>
                  </a:txBody>
                  <a:tcPr/>
                </a:tc>
                <a:extLst>
                  <a:ext uri="{0D108BD9-81ED-4DB2-BD59-A6C34878D82A}">
                    <a16:rowId xmlns:a16="http://schemas.microsoft.com/office/drawing/2014/main" val="2149708731"/>
                  </a:ext>
                </a:extLst>
              </a:tr>
              <a:tr h="346921">
                <a:tc>
                  <a:txBody>
                    <a:bodyPr/>
                    <a:lstStyle/>
                    <a:p>
                      <a:r>
                        <a:rPr lang="en-US" sz="1400" b="1" dirty="0"/>
                        <a:t>SECTOR</a:t>
                      </a:r>
                      <a:endParaRPr lang="en-ZA" sz="1400" b="1" dirty="0"/>
                    </a:p>
                  </a:txBody>
                  <a:tcPr/>
                </a:tc>
                <a:tc>
                  <a:txBody>
                    <a:bodyPr/>
                    <a:lstStyle/>
                    <a:p>
                      <a:r>
                        <a:rPr lang="en-US" sz="1400" b="1" dirty="0">
                          <a:solidFill>
                            <a:schemeClr val="tx1"/>
                          </a:solidFill>
                        </a:rPr>
                        <a:t>TYPE OF GOODS / SERVICES</a:t>
                      </a:r>
                      <a:endParaRPr lang="en-ZA" sz="1400" b="1" dirty="0">
                        <a:solidFill>
                          <a:schemeClr val="tx1"/>
                        </a:solidFill>
                      </a:endParaRPr>
                    </a:p>
                  </a:txBody>
                  <a:tcPr/>
                </a:tc>
                <a:extLst>
                  <a:ext uri="{0D108BD9-81ED-4DB2-BD59-A6C34878D82A}">
                    <a16:rowId xmlns:a16="http://schemas.microsoft.com/office/drawing/2014/main" val="3067199246"/>
                  </a:ext>
                </a:extLst>
              </a:tr>
              <a:tr h="2081528">
                <a:tc>
                  <a:txBody>
                    <a:bodyPr/>
                    <a:lstStyle/>
                    <a:p>
                      <a:r>
                        <a:rPr lang="en-US" sz="1200" dirty="0"/>
                        <a:t>SERVICES</a:t>
                      </a:r>
                      <a:endParaRPr lang="en-ZA" sz="1200" dirty="0"/>
                    </a:p>
                  </a:txBody>
                  <a:tcPr/>
                </a:tc>
                <a:tc>
                  <a:txBody>
                    <a:bodyPr/>
                    <a:lstStyle/>
                    <a:p>
                      <a:r>
                        <a:rPr lang="en-US" sz="1400" kern="1200" dirty="0">
                          <a:solidFill>
                            <a:schemeClr val="dk1"/>
                          </a:solidFill>
                          <a:effectLst/>
                          <a:latin typeface="Segoe UI Light" panose="020B0502040204020203" pitchFamily="34" charset="0"/>
                          <a:ea typeface="+mn-ea"/>
                          <a:cs typeface="Segoe UI Light" panose="020B0502040204020203" pitchFamily="34" charset="0"/>
                        </a:rPr>
                        <a:t>Cleaning services, laundry services, stationary supplies, catering and groceries supplies, educational training programs, supply and removal of medical waste, repair &amp; service of medical instruments, security services private, nutrition programme primary school, supply of promotional items,  service hiring of venue rental (hiring) of recording sound,  conference facilities service, accommodation service,  maintenance service telecom equipment, installation and configuration network, garden services</a:t>
                      </a:r>
                      <a:endParaRPr lang="en-ZA" sz="14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471152213"/>
                  </a:ext>
                </a:extLst>
              </a:tr>
              <a:tr h="940965">
                <a:tc>
                  <a:txBody>
                    <a:bodyPr/>
                    <a:lstStyle/>
                    <a:p>
                      <a:r>
                        <a:rPr lang="en-US" sz="1200" dirty="0"/>
                        <a:t>MANUFACTURING</a:t>
                      </a:r>
                      <a:endParaRPr lang="en-ZA" sz="1200" dirty="0"/>
                    </a:p>
                  </a:txBody>
                  <a:tcPr/>
                </a:tc>
                <a:tc>
                  <a:txBody>
                    <a:bodyPr/>
                    <a:lstStyle/>
                    <a:p>
                      <a:r>
                        <a:rPr lang="en-US" sz="1400" kern="1200" dirty="0">
                          <a:solidFill>
                            <a:schemeClr val="dk1"/>
                          </a:solidFill>
                          <a:effectLst/>
                          <a:latin typeface="Segoe UI Light" panose="020B0502040204020203" pitchFamily="34" charset="0"/>
                          <a:ea typeface="+mn-ea"/>
                          <a:cs typeface="Segoe UI Light" panose="020B0502040204020203" pitchFamily="34" charset="0"/>
                        </a:rPr>
                        <a:t>Apparel, Blankets, lotions, Beddings, Thermostat for geyser, chairs, siren and microphone, umbrella portable canvas concrete base, first-aid kit, stationery, tablecloths, draw sheets and curtains</a:t>
                      </a:r>
                      <a:endParaRPr lang="en-ZA" sz="14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597040260"/>
                  </a:ext>
                </a:extLst>
              </a:tr>
              <a:tr h="346921">
                <a:tc>
                  <a:txBody>
                    <a:bodyPr/>
                    <a:lstStyle/>
                    <a:p>
                      <a:r>
                        <a:rPr lang="en-US" sz="1200" dirty="0"/>
                        <a:t>AGRICULTURE</a:t>
                      </a:r>
                      <a:endParaRPr lang="en-ZA" sz="1200" dirty="0"/>
                    </a:p>
                  </a:txBody>
                  <a:tcPr/>
                </a:tc>
                <a:tc>
                  <a:txBody>
                    <a:bodyPr/>
                    <a:lstStyle/>
                    <a:p>
                      <a:pPr algn="just">
                        <a:lnSpc>
                          <a:spcPts val="1400"/>
                        </a:lnSpc>
                      </a:pPr>
                      <a:endParaRPr lang="en-US" sz="1400" dirty="0">
                        <a:effectLst/>
                        <a:latin typeface="Segoe UI Light" panose="020B0502040204020203" pitchFamily="34" charset="0"/>
                        <a:ea typeface="Calibri" panose="020F0502020204030204" pitchFamily="34" charset="0"/>
                        <a:cs typeface="Segoe UI Light" panose="020B0502040204020203" pitchFamily="34" charset="0"/>
                      </a:endParaRPr>
                    </a:p>
                    <a:p>
                      <a:pPr algn="just">
                        <a:lnSpc>
                          <a:spcPts val="1400"/>
                        </a:lnSpc>
                      </a:pPr>
                      <a:r>
                        <a:rPr lang="en-US" sz="1400" dirty="0">
                          <a:effectLst/>
                          <a:latin typeface="Segoe UI Light" panose="020B0502040204020203" pitchFamily="34" charset="0"/>
                          <a:ea typeface="Calibri" panose="020F0502020204030204" pitchFamily="34" charset="0"/>
                          <a:cs typeface="Segoe UI Light" panose="020B0502040204020203" pitchFamily="34" charset="0"/>
                        </a:rPr>
                        <a:t>Farming equipment</a:t>
                      </a:r>
                      <a:endParaRPr lang="en-ZA" sz="1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68580" marR="68580" marT="0" marB="0"/>
                </a:tc>
                <a:extLst>
                  <a:ext uri="{0D108BD9-81ED-4DB2-BD59-A6C34878D82A}">
                    <a16:rowId xmlns:a16="http://schemas.microsoft.com/office/drawing/2014/main" val="3502419715"/>
                  </a:ext>
                </a:extLst>
              </a:tr>
              <a:tr h="346921">
                <a:tc>
                  <a:txBody>
                    <a:bodyPr/>
                    <a:lstStyle/>
                    <a:p>
                      <a:endParaRPr lang="en-ZA" sz="1400" dirty="0"/>
                    </a:p>
                  </a:txBody>
                  <a:tcPr/>
                </a:tc>
                <a:tc>
                  <a:txBody>
                    <a:bodyPr/>
                    <a:lstStyle/>
                    <a:p>
                      <a:endParaRPr lang="en-ZA" sz="1400" dirty="0"/>
                    </a:p>
                  </a:txBody>
                  <a:tcPr/>
                </a:tc>
                <a:extLst>
                  <a:ext uri="{0D108BD9-81ED-4DB2-BD59-A6C34878D82A}">
                    <a16:rowId xmlns:a16="http://schemas.microsoft.com/office/drawing/2014/main" val="3238776271"/>
                  </a:ext>
                </a:extLst>
              </a:tr>
            </a:tbl>
          </a:graphicData>
        </a:graphic>
      </p:graphicFrame>
      <p:sp>
        <p:nvSpPr>
          <p:cNvPr id="10" name="Rectangle 2">
            <a:extLst>
              <a:ext uri="{FF2B5EF4-FFF2-40B4-BE49-F238E27FC236}">
                <a16:creationId xmlns:a16="http://schemas.microsoft.com/office/drawing/2014/main" id="{9E8981AE-27F2-4837-BD06-155E72C93FDF}"/>
              </a:ext>
            </a:extLst>
          </p:cNvPr>
          <p:cNvSpPr>
            <a:spLocks noChangeArrowheads="1"/>
          </p:cNvSpPr>
          <p:nvPr/>
        </p:nvSpPr>
        <p:spPr bwMode="auto">
          <a:xfrm>
            <a:off x="33734" y="2100349"/>
            <a:ext cx="1063797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ZA"/>
          </a:p>
        </p:txBody>
      </p:sp>
      <p:pic>
        <p:nvPicPr>
          <p:cNvPr id="2049" name="Picture 2">
            <a:extLst>
              <a:ext uri="{FF2B5EF4-FFF2-40B4-BE49-F238E27FC236}">
                <a16:creationId xmlns:a16="http://schemas.microsoft.com/office/drawing/2014/main" id="{87AB776B-AC64-4BE4-B4C9-0119A044E1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4" y="2100349"/>
            <a:ext cx="5000401" cy="15906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AC04F072-2DB2-40C3-916B-28EEF27DAA4E}"/>
              </a:ext>
            </a:extLst>
          </p:cNvPr>
          <p:cNvSpPr>
            <a:spLocks noChangeArrowheads="1"/>
          </p:cNvSpPr>
          <p:nvPr/>
        </p:nvSpPr>
        <p:spPr bwMode="auto">
          <a:xfrm>
            <a:off x="33734" y="1564104"/>
            <a:ext cx="10637972"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1200" b="1" i="0" u="none" strike="noStrike" cap="none" normalizeH="0" baseline="0" dirty="0">
                <a:ln>
                  <a:noFill/>
                </a:ln>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Procurement spent on cooperatives by sector </a:t>
            </a:r>
            <a:endParaRPr kumimoji="0" lang="en-ZA" altLang="en-US" sz="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1" u="none" strike="noStrike" cap="none" normalizeH="0" baseline="-30000" dirty="0">
                <a:ln>
                  <a:noFill/>
                </a:ln>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Source: Gauteng Provincial Treasury database,  2022 </a:t>
            </a:r>
            <a:endParaRPr kumimoji="0" lang="en-ZA" altLang="en-US" sz="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1800" b="0" i="0" u="none" strike="noStrike" cap="none" normalizeH="0" baseline="0" dirty="0">
              <a:ln>
                <a:noFill/>
              </a:ln>
              <a:solidFill>
                <a:schemeClr val="tx1"/>
              </a:solidFill>
              <a:effectLst/>
              <a:latin typeface="Arial" panose="020B0604020202020204" pitchFamily="34" charset="0"/>
            </a:endParaRPr>
          </a:p>
        </p:txBody>
      </p:sp>
      <p:pic>
        <p:nvPicPr>
          <p:cNvPr id="19" name="Picture 18">
            <a:extLst>
              <a:ext uri="{FF2B5EF4-FFF2-40B4-BE49-F238E27FC236}">
                <a16:creationId xmlns:a16="http://schemas.microsoft.com/office/drawing/2014/main" id="{A2D1787D-8A6E-4897-ABFD-6DCF34AD388E}"/>
              </a:ext>
            </a:extLst>
          </p:cNvPr>
          <p:cNvPicPr>
            <a:picLocks noChangeAspect="1"/>
          </p:cNvPicPr>
          <p:nvPr/>
        </p:nvPicPr>
        <p:blipFill>
          <a:blip r:embed="rId4"/>
          <a:stretch>
            <a:fillRect/>
          </a:stretch>
        </p:blipFill>
        <p:spPr>
          <a:xfrm>
            <a:off x="33734" y="4047160"/>
            <a:ext cx="5535885" cy="1357178"/>
          </a:xfrm>
          <a:prstGeom prst="rect">
            <a:avLst/>
          </a:prstGeom>
        </p:spPr>
      </p:pic>
    </p:spTree>
    <p:extLst>
      <p:ext uri="{BB962C8B-B14F-4D97-AF65-F5344CB8AC3E}">
        <p14:creationId xmlns:p14="http://schemas.microsoft.com/office/powerpoint/2010/main" val="1846829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2625AE5A-246B-4338-B414-000B45D142BF}"/>
              </a:ext>
            </a:extLst>
          </p:cNvPr>
          <p:cNvPicPr>
            <a:picLocks noGrp="1" noChangeAspect="1"/>
          </p:cNvPicPr>
          <p:nvPr>
            <p:ph idx="1"/>
          </p:nvPr>
        </p:nvPicPr>
        <p:blipFill>
          <a:blip r:embed="rId3"/>
          <a:stretch>
            <a:fillRect/>
          </a:stretch>
        </p:blipFill>
        <p:spPr>
          <a:xfrm>
            <a:off x="352658" y="2410703"/>
            <a:ext cx="4801559" cy="2918368"/>
          </a:xfrm>
          <a:prstGeom prst="rect">
            <a:avLst/>
          </a:prstGeom>
        </p:spPr>
      </p:pic>
      <p:pic>
        <p:nvPicPr>
          <p:cNvPr id="5" name="Picture 4">
            <a:extLst>
              <a:ext uri="{FF2B5EF4-FFF2-40B4-BE49-F238E27FC236}">
                <a16:creationId xmlns:a16="http://schemas.microsoft.com/office/drawing/2014/main" id="{381F8EB1-56BB-40A9-B9CB-5D6A870FAD9C}"/>
              </a:ext>
            </a:extLst>
          </p:cNvPr>
          <p:cNvPicPr>
            <a:picLocks noChangeAspect="1"/>
          </p:cNvPicPr>
          <p:nvPr/>
        </p:nvPicPr>
        <p:blipFill>
          <a:blip r:embed="rId4"/>
          <a:stretch>
            <a:fillRect/>
          </a:stretch>
        </p:blipFill>
        <p:spPr>
          <a:xfrm>
            <a:off x="6792749" y="2424474"/>
            <a:ext cx="5046593" cy="3299193"/>
          </a:xfrm>
          <a:prstGeom prst="rect">
            <a:avLst/>
          </a:prstGeom>
        </p:spPr>
      </p:pic>
      <p:sp>
        <p:nvSpPr>
          <p:cNvPr id="7" name="Title 1">
            <a:extLst>
              <a:ext uri="{FF2B5EF4-FFF2-40B4-BE49-F238E27FC236}">
                <a16:creationId xmlns:a16="http://schemas.microsoft.com/office/drawing/2014/main" id="{99D81F7F-28D1-5C4A-83CD-512751A6424F}"/>
              </a:ext>
            </a:extLst>
          </p:cNvPr>
          <p:cNvSpPr txBox="1">
            <a:spLocks/>
          </p:cNvSpPr>
          <p:nvPr/>
        </p:nvSpPr>
        <p:spPr>
          <a:xfrm>
            <a:off x="1340284" y="1077238"/>
            <a:ext cx="10013515" cy="4885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solidFill>
                  <a:schemeClr val="bg1"/>
                </a:solidFill>
                <a:latin typeface="Segoe UI Light" panose="020B0502040204020203" pitchFamily="34" charset="0"/>
                <a:cs typeface="Segoe UI Light" panose="020B0502040204020203" pitchFamily="34" charset="0"/>
              </a:rPr>
              <a:t>DISTRIBUTION OF GPG PROCUREMENT TO COOPS BY AGE AND GENDER</a:t>
            </a:r>
            <a:endParaRPr lang="en-US" sz="1800" b="1"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FCB7848-548C-4197-9411-6D8999741D2A}"/>
              </a:ext>
            </a:extLst>
          </p:cNvPr>
          <p:cNvPicPr>
            <a:picLocks noChangeAspect="1"/>
          </p:cNvPicPr>
          <p:nvPr/>
        </p:nvPicPr>
        <p:blipFill>
          <a:blip r:embed="rId5"/>
          <a:stretch>
            <a:fillRect/>
          </a:stretch>
        </p:blipFill>
        <p:spPr>
          <a:xfrm>
            <a:off x="203183" y="5446315"/>
            <a:ext cx="11371754" cy="1136073"/>
          </a:xfrm>
          <a:prstGeom prst="rect">
            <a:avLst/>
          </a:prstGeom>
        </p:spPr>
      </p:pic>
      <p:sp>
        <p:nvSpPr>
          <p:cNvPr id="10" name="Rectangle: Rounded Corners 9">
            <a:extLst>
              <a:ext uri="{FF2B5EF4-FFF2-40B4-BE49-F238E27FC236}">
                <a16:creationId xmlns:a16="http://schemas.microsoft.com/office/drawing/2014/main" id="{18DD74B2-6306-4629-9D6C-249DCAB25BD3}"/>
              </a:ext>
            </a:extLst>
          </p:cNvPr>
          <p:cNvSpPr/>
          <p:nvPr/>
        </p:nvSpPr>
        <p:spPr>
          <a:xfrm>
            <a:off x="359884" y="5488835"/>
            <a:ext cx="11281272" cy="10510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6" name="Picture 5">
            <a:extLst>
              <a:ext uri="{FF2B5EF4-FFF2-40B4-BE49-F238E27FC236}">
                <a16:creationId xmlns:a16="http://schemas.microsoft.com/office/drawing/2014/main" id="{6E55DD8D-E9C2-4CBE-B49E-FADF18C55E33}"/>
              </a:ext>
            </a:extLst>
          </p:cNvPr>
          <p:cNvPicPr>
            <a:picLocks noChangeAspect="1"/>
          </p:cNvPicPr>
          <p:nvPr/>
        </p:nvPicPr>
        <p:blipFill>
          <a:blip r:embed="rId6"/>
          <a:stretch>
            <a:fillRect/>
          </a:stretch>
        </p:blipFill>
        <p:spPr>
          <a:xfrm>
            <a:off x="1798045" y="1565753"/>
            <a:ext cx="8001000" cy="1033241"/>
          </a:xfrm>
          <a:prstGeom prst="rect">
            <a:avLst/>
          </a:prstGeom>
        </p:spPr>
      </p:pic>
    </p:spTree>
    <p:extLst>
      <p:ext uri="{BB962C8B-B14F-4D97-AF65-F5344CB8AC3E}">
        <p14:creationId xmlns:p14="http://schemas.microsoft.com/office/powerpoint/2010/main" val="442038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accent2"/>
                </a:solidFill>
                <a:latin typeface="Segoe UI Light" panose="020B0502040204020203" pitchFamily="34" charset="0"/>
                <a:cs typeface="Segoe UI Light" panose="020B0502040204020203" pitchFamily="34" charset="0"/>
              </a:rPr>
              <a:t>AREA 1. </a:t>
            </a:r>
            <a:r>
              <a:rPr lang="en-US" sz="2000" b="1" dirty="0">
                <a:solidFill>
                  <a:schemeClr val="bg1"/>
                </a:solidFill>
                <a:latin typeface="Segoe UI Light" panose="020B0502040204020203" pitchFamily="34" charset="0"/>
                <a:cs typeface="Segoe UI Light" panose="020B0502040204020203" pitchFamily="34" charset="0"/>
              </a:rPr>
              <a:t>WHAT IS NEW  </a:t>
            </a:r>
            <a:r>
              <a:rPr lang="en-US" sz="2000" b="1" dirty="0">
                <a:solidFill>
                  <a:schemeClr val="accent4">
                    <a:lumMod val="75000"/>
                  </a:schemeClr>
                </a:solidFill>
                <a:latin typeface="Segoe UI Light" panose="020B0502040204020203" pitchFamily="34" charset="0"/>
                <a:cs typeface="Segoe UI Light" panose="020B0502040204020203" pitchFamily="34" charset="0"/>
              </a:rPr>
              <a:t>VERSUS </a:t>
            </a:r>
            <a:r>
              <a:rPr lang="en-US" sz="2000" b="1" dirty="0">
                <a:solidFill>
                  <a:schemeClr val="bg1"/>
                </a:solidFill>
                <a:latin typeface="Segoe UI Light" panose="020B0502040204020203" pitchFamily="34" charset="0"/>
                <a:cs typeface="Segoe UI Light" panose="020B0502040204020203" pitchFamily="34" charset="0"/>
              </a:rPr>
              <a:t>OLD IN THE TWO STRATEGIES</a:t>
            </a:r>
          </a:p>
        </p:txBody>
      </p:sp>
      <p:graphicFrame>
        <p:nvGraphicFramePr>
          <p:cNvPr id="3" name="Table 3">
            <a:extLst>
              <a:ext uri="{FF2B5EF4-FFF2-40B4-BE49-F238E27FC236}">
                <a16:creationId xmlns:a16="http://schemas.microsoft.com/office/drawing/2014/main" id="{CA613EF9-93DE-4FB3-AE7E-276BFC310EE0}"/>
              </a:ext>
            </a:extLst>
          </p:cNvPr>
          <p:cNvGraphicFramePr>
            <a:graphicFrameLocks noGrp="1"/>
          </p:cNvGraphicFramePr>
          <p:nvPr>
            <p:extLst>
              <p:ext uri="{D42A27DB-BD31-4B8C-83A1-F6EECF244321}">
                <p14:modId xmlns:p14="http://schemas.microsoft.com/office/powerpoint/2010/main" val="2107156640"/>
              </p:ext>
            </p:extLst>
          </p:nvPr>
        </p:nvGraphicFramePr>
        <p:xfrm>
          <a:off x="275422" y="1578145"/>
          <a:ext cx="11725712" cy="5543001"/>
        </p:xfrm>
        <a:graphic>
          <a:graphicData uri="http://schemas.openxmlformats.org/drawingml/2006/table">
            <a:tbl>
              <a:tblPr firstRow="1" bandRow="1">
                <a:tableStyleId>{5C22544A-7EE6-4342-B048-85BDC9FD1C3A}</a:tableStyleId>
              </a:tblPr>
              <a:tblGrid>
                <a:gridCol w="4933217">
                  <a:extLst>
                    <a:ext uri="{9D8B030D-6E8A-4147-A177-3AD203B41FA5}">
                      <a16:colId xmlns:a16="http://schemas.microsoft.com/office/drawing/2014/main" val="185175782"/>
                    </a:ext>
                  </a:extLst>
                </a:gridCol>
                <a:gridCol w="6792495">
                  <a:extLst>
                    <a:ext uri="{9D8B030D-6E8A-4147-A177-3AD203B41FA5}">
                      <a16:colId xmlns:a16="http://schemas.microsoft.com/office/drawing/2014/main" val="1062740051"/>
                    </a:ext>
                  </a:extLst>
                </a:gridCol>
              </a:tblGrid>
              <a:tr h="318532">
                <a:tc>
                  <a:txBody>
                    <a:bodyPr/>
                    <a:lstStyle/>
                    <a:p>
                      <a:r>
                        <a:rPr lang="en-ZA" sz="1600" dirty="0"/>
                        <a:t>OLD STRATEGY</a:t>
                      </a:r>
                    </a:p>
                  </a:txBody>
                  <a:tcPr/>
                </a:tc>
                <a:tc>
                  <a:txBody>
                    <a:bodyPr/>
                    <a:lstStyle/>
                    <a:p>
                      <a:r>
                        <a:rPr lang="en-ZA" sz="1600" dirty="0"/>
                        <a:t>NEW STRATEGY</a:t>
                      </a:r>
                    </a:p>
                  </a:txBody>
                  <a:tcPr/>
                </a:tc>
                <a:extLst>
                  <a:ext uri="{0D108BD9-81ED-4DB2-BD59-A6C34878D82A}">
                    <a16:rowId xmlns:a16="http://schemas.microsoft.com/office/drawing/2014/main" val="1617090773"/>
                  </a:ext>
                </a:extLst>
              </a:tr>
              <a:tr h="1035230">
                <a:tc>
                  <a:txBody>
                    <a:bodyPr/>
                    <a:lstStyle/>
                    <a:p>
                      <a:endParaRPr lang="en-ZA" sz="1600" dirty="0"/>
                    </a:p>
                  </a:txBody>
                  <a:tcPr/>
                </a:tc>
                <a:tc>
                  <a:txBody>
                    <a:bodyPr/>
                    <a:lstStyle/>
                    <a:p>
                      <a:pPr lvl="0"/>
                      <a:r>
                        <a:rPr lang="en-US" sz="1600" b="1" u="sng" dirty="0">
                          <a:latin typeface="Segoe UI Light" panose="020B0502040204020203" pitchFamily="34" charset="0"/>
                          <a:cs typeface="Segoe UI Light" panose="020B0502040204020203" pitchFamily="34" charset="0"/>
                        </a:rPr>
                        <a:t>Increase the supply of financial support  services to coops</a:t>
                      </a:r>
                    </a:p>
                    <a:p>
                      <a:pPr marL="285750" lvl="0" indent="-285750">
                        <a:buFont typeface="Arial" panose="020B0604020202020204" pitchFamily="34" charset="0"/>
                        <a:buChar char="•"/>
                      </a:pPr>
                      <a:r>
                        <a:rPr lang="en-US" sz="1600" dirty="0">
                          <a:latin typeface="Segoe UI Light" panose="020B0502040204020203" pitchFamily="34" charset="0"/>
                          <a:cs typeface="Segoe UI Light" panose="020B0502040204020203" pitchFamily="34" charset="0"/>
                        </a:rPr>
                        <a:t>Incentives and existing funding instruments</a:t>
                      </a:r>
                      <a:endParaRPr lang="en-ZA" sz="1600" dirty="0">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dirty="0">
                          <a:solidFill>
                            <a:schemeClr val="tx1"/>
                          </a:solidFill>
                          <a:latin typeface="Segoe UI Light" panose="020B0502040204020203" pitchFamily="34" charset="0"/>
                          <a:cs typeface="Segoe UI Light" panose="020B0502040204020203" pitchFamily="34" charset="0"/>
                        </a:rPr>
                        <a:t>Establishment of CFIs and Cooperative Bank</a:t>
                      </a:r>
                      <a:endParaRPr lang="en-ZA" sz="1600" dirty="0">
                        <a:solidFill>
                          <a:schemeClr val="tx1"/>
                        </a:solidFill>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dirty="0">
                          <a:solidFill>
                            <a:schemeClr val="tx1"/>
                          </a:solidFill>
                          <a:latin typeface="Segoe UI Light" panose="020B0502040204020203" pitchFamily="34" charset="0"/>
                          <a:cs typeface="Segoe UI Light" panose="020B0502040204020203" pitchFamily="34" charset="0"/>
                        </a:rPr>
                        <a:t>Township Economy Partnership Fund</a:t>
                      </a:r>
                      <a:endParaRPr lang="en-ZA" sz="1600" dirty="0">
                        <a:solidFill>
                          <a:schemeClr val="tx1"/>
                        </a:solidFill>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496642324"/>
                  </a:ext>
                </a:extLst>
              </a:tr>
              <a:tr h="4140921">
                <a:tc>
                  <a:txBody>
                    <a:bodyPr/>
                    <a:lstStyle/>
                    <a:p>
                      <a:endParaRPr lang="en-ZA"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u="sng" dirty="0">
                          <a:solidFill>
                            <a:schemeClr val="tx1"/>
                          </a:solidFill>
                          <a:latin typeface="Segoe UI Light" panose="020B0502040204020203" pitchFamily="34" charset="0"/>
                          <a:cs typeface="Segoe UI Light" panose="020B0502040204020203" pitchFamily="34" charset="0"/>
                        </a:rPr>
                        <a:t>Create demand for cooperatives products and services </a:t>
                      </a:r>
                      <a:r>
                        <a:rPr lang="en-US" sz="1600" b="1" u="sng" dirty="0">
                          <a:solidFill>
                            <a:schemeClr val="accent2"/>
                          </a:solidFill>
                          <a:latin typeface="Segoe UI Light" panose="020B0502040204020203" pitchFamily="34" charset="0"/>
                          <a:cs typeface="Segoe UI Light" panose="020B0502040204020203" pitchFamily="34" charset="0"/>
                        </a:rPr>
                        <a:t>(New programmes)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Segoe UI Light" panose="020B0502040204020203" pitchFamily="34" charset="0"/>
                          <a:cs typeface="Segoe UI Light" panose="020B0502040204020203" pitchFamily="34" charset="0"/>
                        </a:rPr>
                        <a:t>Set aside 5% procurement budget for coops from BBBEE Fund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Segoe UI Light" panose="020B0502040204020203" pitchFamily="34" charset="0"/>
                          <a:cs typeface="Segoe UI Light" panose="020B0502040204020203" pitchFamily="34" charset="0"/>
                        </a:rPr>
                        <a:t>Make provision for cooperatives in the 40% procurement target from TEZs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Segoe UI Light" panose="020B0502040204020203" pitchFamily="34" charset="0"/>
                          <a:cs typeface="Segoe UI Light" panose="020B0502040204020203" pitchFamily="34" charset="0"/>
                        </a:rPr>
                        <a:t>Make it mandatory for all GPG department and entities to procure from cooperatives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latin typeface="Segoe UI Light" panose="020B0502040204020203" pitchFamily="34" charset="0"/>
                          <a:cs typeface="Segoe UI Light" panose="020B0502040204020203" pitchFamily="34" charset="0"/>
                        </a:rPr>
                        <a:t>Category 1</a:t>
                      </a:r>
                      <a:r>
                        <a:rPr lang="en-US" sz="1600" b="0" dirty="0">
                          <a:latin typeface="Segoe UI Light" panose="020B0502040204020203" pitchFamily="34" charset="0"/>
                          <a:cs typeface="Segoe UI Light" panose="020B0502040204020203" pitchFamily="34" charset="0"/>
                        </a:rPr>
                        <a:t>: Access to markets in the public sector</a:t>
                      </a:r>
                      <a:endParaRPr lang="en-ZA" sz="1600" b="0" dirty="0">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latin typeface="Segoe UI Light" panose="020B0502040204020203" pitchFamily="34" charset="0"/>
                          <a:cs typeface="Segoe UI Light" panose="020B0502040204020203" pitchFamily="34" charset="0"/>
                        </a:rPr>
                        <a:t>Category  2</a:t>
                      </a:r>
                      <a:r>
                        <a:rPr lang="en-US" sz="1600" b="0" dirty="0">
                          <a:latin typeface="Segoe UI Light" panose="020B0502040204020203" pitchFamily="34" charset="0"/>
                          <a:cs typeface="Segoe UI Light" panose="020B0502040204020203" pitchFamily="34" charset="0"/>
                        </a:rPr>
                        <a:t>: Access to markets in the private sector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latin typeface="Segoe UI Light" panose="020B0502040204020203" pitchFamily="34" charset="0"/>
                          <a:cs typeface="Segoe UI Light" panose="020B0502040204020203" pitchFamily="34" charset="0"/>
                        </a:rPr>
                        <a:t>Category  3</a:t>
                      </a:r>
                      <a:r>
                        <a:rPr lang="en-US" sz="1600" b="0" dirty="0">
                          <a:latin typeface="Segoe UI Light" panose="020B0502040204020203" pitchFamily="34" charset="0"/>
                          <a:cs typeface="Segoe UI Light" panose="020B0502040204020203" pitchFamily="34" charset="0"/>
                        </a:rPr>
                        <a:t>: </a:t>
                      </a:r>
                      <a:r>
                        <a:rPr lang="en-US" sz="1600" dirty="0">
                          <a:latin typeface="Segoe UI Light" panose="020B0502040204020203" pitchFamily="34" charset="0"/>
                          <a:cs typeface="Segoe UI Light" panose="020B0502040204020203" pitchFamily="34" charset="0"/>
                        </a:rPr>
                        <a:t>Exports promotion</a:t>
                      </a:r>
                      <a:endParaRPr lang="en-US" sz="1600" b="1" u="sng"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u="sng" dirty="0">
                          <a:solidFill>
                            <a:schemeClr val="tx1"/>
                          </a:solidFill>
                          <a:latin typeface="Segoe UI Light" panose="020B0502040204020203" pitchFamily="34" charset="0"/>
                          <a:cs typeface="Segoe UI Light" panose="020B0502040204020203" pitchFamily="34" charset="0"/>
                        </a:rPr>
                        <a:t>Improve sustainability cooperatives in manufacturing </a:t>
                      </a:r>
                      <a:r>
                        <a:rPr lang="en-US" sz="1600" b="1" u="sng" dirty="0">
                          <a:solidFill>
                            <a:schemeClr val="accent2"/>
                          </a:solidFill>
                          <a:latin typeface="Segoe UI Light" panose="020B0502040204020203" pitchFamily="34" charset="0"/>
                          <a:cs typeface="Segoe UI Light" panose="020B0502040204020203" pitchFamily="34" charset="0"/>
                        </a:rPr>
                        <a:t>(New programmes)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u="none" dirty="0">
                          <a:solidFill>
                            <a:schemeClr val="tx1"/>
                          </a:solidFill>
                          <a:latin typeface="Segoe UI Light" panose="020B0502040204020203" pitchFamily="34" charset="0"/>
                          <a:cs typeface="Segoe UI Light" panose="020B0502040204020203" pitchFamily="34" charset="0"/>
                        </a:rPr>
                        <a:t>Incubation programmes for cooperatives with targeted sectors linked to GPG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u="none" dirty="0">
                          <a:solidFill>
                            <a:schemeClr val="tx1"/>
                          </a:solidFill>
                          <a:latin typeface="Segoe UI Light" panose="020B0502040204020203" pitchFamily="34" charset="0"/>
                          <a:cs typeface="Segoe UI Light" panose="020B0502040204020203" pitchFamily="34" charset="0"/>
                        </a:rPr>
                        <a:t>Cooperatives in the TEZs &amp; Taxi Economy Programmes</a:t>
                      </a:r>
                    </a:p>
                    <a:p>
                      <a:pPr marL="285750" lvl="0" indent="-285750">
                        <a:buFont typeface="Arial" panose="020B0604020202020204" pitchFamily="34" charset="0"/>
                        <a:buChar char="•"/>
                      </a:pPr>
                      <a:r>
                        <a:rPr lang="en-ZA" sz="1600" b="0" u="none" dirty="0">
                          <a:solidFill>
                            <a:schemeClr val="tx1"/>
                          </a:solidFill>
                          <a:latin typeface="Segoe UI Light" panose="020B0502040204020203" pitchFamily="34" charset="0"/>
                          <a:cs typeface="Segoe UI Light" panose="020B0502040204020203" pitchFamily="34" charset="0"/>
                        </a:rPr>
                        <a:t>Undertake annual funding fair</a:t>
                      </a:r>
                    </a:p>
                    <a:p>
                      <a:pPr marL="285750" lvl="0" indent="-285750">
                        <a:buFont typeface="Arial" panose="020B0604020202020204" pitchFamily="34" charset="0"/>
                        <a:buChar char="•"/>
                      </a:pPr>
                      <a:r>
                        <a:rPr lang="en-ZA" sz="1600" b="0" u="none" dirty="0">
                          <a:solidFill>
                            <a:schemeClr val="tx1"/>
                          </a:solidFill>
                          <a:latin typeface="Segoe UI Light" panose="020B0502040204020203" pitchFamily="34" charset="0"/>
                          <a:cs typeface="Segoe UI Light" panose="020B0502040204020203" pitchFamily="34" charset="0"/>
                        </a:rPr>
                        <a:t>Investment readiness programme</a:t>
                      </a:r>
                      <a:endParaRPr lang="en-ZA" sz="1600" b="0" u="none" dirty="0">
                        <a:solidFill>
                          <a:schemeClr val="tx1"/>
                        </a:solidFill>
                      </a:endParaRPr>
                    </a:p>
                  </a:txBody>
                  <a:tcPr/>
                </a:tc>
                <a:extLst>
                  <a:ext uri="{0D108BD9-81ED-4DB2-BD59-A6C34878D82A}">
                    <a16:rowId xmlns:a16="http://schemas.microsoft.com/office/drawing/2014/main" val="65068190"/>
                  </a:ext>
                </a:extLst>
              </a:tr>
            </a:tbl>
          </a:graphicData>
        </a:graphic>
      </p:graphicFrame>
      <p:graphicFrame>
        <p:nvGraphicFramePr>
          <p:cNvPr id="5" name="Content Placeholder 3">
            <a:extLst>
              <a:ext uri="{FF2B5EF4-FFF2-40B4-BE49-F238E27FC236}">
                <a16:creationId xmlns:a16="http://schemas.microsoft.com/office/drawing/2014/main" id="{269EC313-34D6-46C5-ABFC-F327F7EC5DFC}"/>
              </a:ext>
            </a:extLst>
          </p:cNvPr>
          <p:cNvGraphicFramePr>
            <a:graphicFrameLocks/>
          </p:cNvGraphicFramePr>
          <p:nvPr>
            <p:extLst>
              <p:ext uri="{D42A27DB-BD31-4B8C-83A1-F6EECF244321}">
                <p14:modId xmlns:p14="http://schemas.microsoft.com/office/powerpoint/2010/main" val="3611810924"/>
              </p:ext>
            </p:extLst>
          </p:nvPr>
        </p:nvGraphicFramePr>
        <p:xfrm>
          <a:off x="275422" y="2158512"/>
          <a:ext cx="4726379" cy="40851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48360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688769" y="1721921"/>
            <a:ext cx="10665031" cy="4455041"/>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buNone/>
            </a:pPr>
            <a:endParaRPr lang="en-ZA" sz="2000" dirty="0">
              <a:latin typeface="Segoe UI Light" panose="020B0502040204020203" pitchFamily="34" charset="0"/>
              <a:cs typeface="Segoe UI Light" panose="020B0502040204020203" pitchFamily="34" charset="0"/>
            </a:endParaRPr>
          </a:p>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graphicFrame>
        <p:nvGraphicFramePr>
          <p:cNvPr id="3" name="Table 3">
            <a:extLst>
              <a:ext uri="{FF2B5EF4-FFF2-40B4-BE49-F238E27FC236}">
                <a16:creationId xmlns:a16="http://schemas.microsoft.com/office/drawing/2014/main" id="{CA613EF9-93DE-4FB3-AE7E-276BFC310EE0}"/>
              </a:ext>
            </a:extLst>
          </p:cNvPr>
          <p:cNvGraphicFramePr>
            <a:graphicFrameLocks noGrp="1"/>
          </p:cNvGraphicFramePr>
          <p:nvPr>
            <p:extLst>
              <p:ext uri="{D42A27DB-BD31-4B8C-83A1-F6EECF244321}">
                <p14:modId xmlns:p14="http://schemas.microsoft.com/office/powerpoint/2010/main" val="1419435583"/>
              </p:ext>
            </p:extLst>
          </p:nvPr>
        </p:nvGraphicFramePr>
        <p:xfrm>
          <a:off x="341523" y="1606792"/>
          <a:ext cx="11661109" cy="5913120"/>
        </p:xfrm>
        <a:graphic>
          <a:graphicData uri="http://schemas.openxmlformats.org/drawingml/2006/table">
            <a:tbl>
              <a:tblPr firstRow="1" bandRow="1">
                <a:tableStyleId>{5C22544A-7EE6-4342-B048-85BDC9FD1C3A}</a:tableStyleId>
              </a:tblPr>
              <a:tblGrid>
                <a:gridCol w="4906037">
                  <a:extLst>
                    <a:ext uri="{9D8B030D-6E8A-4147-A177-3AD203B41FA5}">
                      <a16:colId xmlns:a16="http://schemas.microsoft.com/office/drawing/2014/main" val="185175782"/>
                    </a:ext>
                  </a:extLst>
                </a:gridCol>
                <a:gridCol w="6755072">
                  <a:extLst>
                    <a:ext uri="{9D8B030D-6E8A-4147-A177-3AD203B41FA5}">
                      <a16:colId xmlns:a16="http://schemas.microsoft.com/office/drawing/2014/main" val="1062740051"/>
                    </a:ext>
                  </a:extLst>
                </a:gridCol>
              </a:tblGrid>
              <a:tr h="354014">
                <a:tc>
                  <a:txBody>
                    <a:bodyPr/>
                    <a:lstStyle/>
                    <a:p>
                      <a:r>
                        <a:rPr lang="en-ZA" dirty="0"/>
                        <a:t>OLD STRATEGY</a:t>
                      </a:r>
                    </a:p>
                  </a:txBody>
                  <a:tcPr/>
                </a:tc>
                <a:tc>
                  <a:txBody>
                    <a:bodyPr/>
                    <a:lstStyle/>
                    <a:p>
                      <a:r>
                        <a:rPr lang="en-ZA" dirty="0"/>
                        <a:t>NEW STRATEGY</a:t>
                      </a:r>
                    </a:p>
                  </a:txBody>
                  <a:tcPr/>
                </a:tc>
                <a:extLst>
                  <a:ext uri="{0D108BD9-81ED-4DB2-BD59-A6C34878D82A}">
                    <a16:rowId xmlns:a16="http://schemas.microsoft.com/office/drawing/2014/main" val="1617090773"/>
                  </a:ext>
                </a:extLst>
              </a:tr>
              <a:tr h="1740569">
                <a:tc>
                  <a:txBody>
                    <a:bodyPr/>
                    <a:lstStyle/>
                    <a:p>
                      <a:endParaRPr lang="en-ZA" dirty="0"/>
                    </a:p>
                  </a:txBody>
                  <a:tcPr/>
                </a:tc>
                <a:tc>
                  <a:txBody>
                    <a:bodyPr/>
                    <a:lstStyle/>
                    <a:p>
                      <a:pPr lvl="0"/>
                      <a:r>
                        <a:rPr lang="en-US" sz="1600" b="1" u="sng" dirty="0">
                          <a:latin typeface="Segoe UI Light" panose="020B0502040204020203" pitchFamily="34" charset="0"/>
                          <a:cs typeface="Segoe UI Light" panose="020B0502040204020203" pitchFamily="34" charset="0"/>
                        </a:rPr>
                        <a:t>Education &amp; training </a:t>
                      </a:r>
                      <a:r>
                        <a:rPr lang="en-US" sz="1600" b="1" u="sng" dirty="0">
                          <a:solidFill>
                            <a:schemeClr val="accent2"/>
                          </a:solidFill>
                          <a:latin typeface="Segoe UI Light" panose="020B0502040204020203" pitchFamily="34" charset="0"/>
                          <a:cs typeface="Segoe UI Light" panose="020B0502040204020203" pitchFamily="34" charset="0"/>
                        </a:rPr>
                        <a:t>(New Pillar)</a:t>
                      </a: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Local</a:t>
                      </a:r>
                      <a:r>
                        <a:rPr lang="en-US" sz="1600" b="0" dirty="0">
                          <a:solidFill>
                            <a:srgbClr val="FF0000"/>
                          </a:solidFill>
                          <a:latin typeface="Segoe UI Light" panose="020B0502040204020203" pitchFamily="34" charset="0"/>
                          <a:cs typeface="Segoe UI Light" panose="020B0502040204020203" pitchFamily="34" charset="0"/>
                        </a:rPr>
                        <a:t> </a:t>
                      </a:r>
                      <a:r>
                        <a:rPr lang="en-US" sz="1600" b="0" dirty="0">
                          <a:latin typeface="Segoe UI Light" panose="020B0502040204020203" pitchFamily="34" charset="0"/>
                          <a:cs typeface="Segoe UI Light" panose="020B0502040204020203" pitchFamily="34" charset="0"/>
                        </a:rPr>
                        <a:t>&amp; International Exchange Programme</a:t>
                      </a:r>
                      <a:endParaRPr lang="en-ZA" sz="1600" b="0" dirty="0">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b="0" dirty="0">
                          <a:latin typeface="Segoe UI Light" panose="020B0502040204020203" pitchFamily="34" charset="0"/>
                          <a:cs typeface="Segoe UI Light" panose="020B0502040204020203" pitchFamily="34" charset="0"/>
                        </a:rPr>
                        <a:t>Partnership with institutions of Higher Learning to establish Cooperative Center / College</a:t>
                      </a:r>
                    </a:p>
                    <a:p>
                      <a:pPr marL="285750" lvl="0" indent="-285750">
                        <a:buFont typeface="Arial" panose="020B0604020202020204" pitchFamily="34" charset="0"/>
                        <a:buChar char="•"/>
                      </a:pPr>
                      <a:r>
                        <a:rPr lang="en-US" sz="1600" b="0" dirty="0">
                          <a:latin typeface="Segoe UI Light" panose="020B0502040204020203" pitchFamily="34" charset="0"/>
                          <a:cs typeface="Segoe UI Light" panose="020B0502040204020203" pitchFamily="34" charset="0"/>
                        </a:rPr>
                        <a:t>Bi-annual funding fair</a:t>
                      </a:r>
                    </a:p>
                    <a:p>
                      <a:pPr marL="285750" lvl="0" indent="-285750">
                        <a:buFont typeface="Arial" panose="020B0604020202020204" pitchFamily="34" charset="0"/>
                        <a:buChar char="•"/>
                      </a:pPr>
                      <a:r>
                        <a:rPr lang="en-US" sz="1600" b="0" dirty="0">
                          <a:latin typeface="Segoe UI Light" panose="020B0502040204020203" pitchFamily="34" charset="0"/>
                          <a:cs typeface="Segoe UI Light" panose="020B0502040204020203" pitchFamily="34" charset="0"/>
                        </a:rPr>
                        <a:t>Investment readiness programme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1" u="sng" dirty="0">
                        <a:solidFill>
                          <a:srgbClr val="FF0000"/>
                        </a:solidFill>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496642324"/>
                  </a:ext>
                </a:extLst>
              </a:tr>
              <a:tr h="3156625">
                <a:tc>
                  <a:txBody>
                    <a:bodyPr/>
                    <a:lstStyle/>
                    <a:p>
                      <a:endParaRPr lang="en-ZA" dirty="0"/>
                    </a:p>
                  </a:txBody>
                  <a:tcPr/>
                </a:tc>
                <a:tc>
                  <a:txBody>
                    <a:bodyPr/>
                    <a:lstStyle/>
                    <a:p>
                      <a:pPr marL="0" lvl="0" indent="0">
                        <a:buFont typeface="Arial" panose="020B0604020202020204" pitchFamily="34" charset="0"/>
                        <a:buNone/>
                      </a:pPr>
                      <a:r>
                        <a:rPr lang="en-US" sz="1600" b="1" u="sng" dirty="0">
                          <a:latin typeface="Segoe UI Light" panose="020B0502040204020203" pitchFamily="34" charset="0"/>
                          <a:cs typeface="Segoe UI Light" panose="020B0502040204020203" pitchFamily="34" charset="0"/>
                        </a:rPr>
                        <a:t>Promotion of Youth Graduate Cooperatives </a:t>
                      </a:r>
                      <a:r>
                        <a:rPr lang="en-US" sz="1600" b="1" u="sng" dirty="0">
                          <a:solidFill>
                            <a:schemeClr val="accent2"/>
                          </a:solidFill>
                          <a:latin typeface="Segoe UI Light" panose="020B0502040204020203" pitchFamily="34" charset="0"/>
                          <a:cs typeface="Segoe UI Light" panose="020B0502040204020203" pitchFamily="34" charset="0"/>
                        </a:rPr>
                        <a:t>(New Pillar)</a:t>
                      </a:r>
                      <a:endParaRPr lang="en-ZA" sz="1600" b="1" dirty="0">
                        <a:solidFill>
                          <a:schemeClr val="accent2"/>
                        </a:solidFill>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Smart industries (digitization &amp; innovation)</a:t>
                      </a:r>
                      <a:endParaRPr lang="en-ZA" sz="1600" b="0" dirty="0">
                        <a:solidFill>
                          <a:schemeClr val="tx1"/>
                        </a:solidFill>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Advance manufacturing</a:t>
                      </a: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Graduate Cooperatives in </a:t>
                      </a:r>
                      <a:r>
                        <a:rPr lang="en-US" sz="1600" b="0" dirty="0" err="1">
                          <a:solidFill>
                            <a:schemeClr val="tx1"/>
                          </a:solidFill>
                          <a:latin typeface="Segoe UI Light" panose="020B0502040204020203" pitchFamily="34" charset="0"/>
                          <a:cs typeface="Segoe UI Light" panose="020B0502040204020203" pitchFamily="34" charset="0"/>
                        </a:rPr>
                        <a:t>TEZs’s</a:t>
                      </a:r>
                      <a:r>
                        <a:rPr lang="en-US" sz="1600" b="0" dirty="0">
                          <a:solidFill>
                            <a:schemeClr val="tx1"/>
                          </a:solidFill>
                          <a:latin typeface="Segoe UI Light" panose="020B0502040204020203" pitchFamily="34" charset="0"/>
                          <a:cs typeface="Segoe UI Light" panose="020B0502040204020203" pitchFamily="34" charset="0"/>
                        </a:rPr>
                        <a:t> digital  and techno hubs </a:t>
                      </a:r>
                      <a:endParaRPr lang="en-ZA" sz="1600" b="0" dirty="0">
                        <a:solidFill>
                          <a:schemeClr val="tx1"/>
                        </a:solidFill>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Research &amp; Development (R&amp;D)</a:t>
                      </a:r>
                    </a:p>
                    <a:p>
                      <a:pPr marL="0" lvl="0" indent="0">
                        <a:buFont typeface="Arial" panose="020B0604020202020204" pitchFamily="34" charset="0"/>
                        <a:buNone/>
                      </a:pPr>
                      <a:endParaRPr lang="en-US" sz="1600" b="1" dirty="0">
                        <a:solidFill>
                          <a:schemeClr val="tx1"/>
                        </a:solidFill>
                        <a:latin typeface="Segoe UI Light" panose="020B0502040204020203" pitchFamily="34" charset="0"/>
                        <a:cs typeface="Segoe UI Light" panose="020B0502040204020203" pitchFamily="34" charset="0"/>
                      </a:endParaRPr>
                    </a:p>
                    <a:p>
                      <a:pPr marL="0" lvl="0" indent="0">
                        <a:buFont typeface="Arial" panose="020B0604020202020204" pitchFamily="34" charset="0"/>
                        <a:buNone/>
                      </a:pPr>
                      <a:r>
                        <a:rPr lang="en-US" sz="1600" b="1" u="sng" dirty="0">
                          <a:solidFill>
                            <a:schemeClr val="tx1"/>
                          </a:solidFill>
                          <a:latin typeface="Segoe UI Light" panose="020B0502040204020203" pitchFamily="34" charset="0"/>
                          <a:cs typeface="Segoe UI Light" panose="020B0502040204020203" pitchFamily="34" charset="0"/>
                        </a:rPr>
                        <a:t>Cross-Cutting Progr</a:t>
                      </a:r>
                      <a:r>
                        <a:rPr lang="en-US" sz="1600" b="1" dirty="0">
                          <a:solidFill>
                            <a:schemeClr val="tx1"/>
                          </a:solidFill>
                          <a:latin typeface="Segoe UI Light" panose="020B0502040204020203" pitchFamily="34" charset="0"/>
                          <a:cs typeface="Segoe UI Light" panose="020B0502040204020203" pitchFamily="34" charset="0"/>
                        </a:rPr>
                        <a:t>amme</a:t>
                      </a: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M&amp;E</a:t>
                      </a:r>
                    </a:p>
                    <a:p>
                      <a:pPr marL="285750" lvl="0" indent="-285750">
                        <a:buFont typeface="Arial" panose="020B0604020202020204" pitchFamily="34" charset="0"/>
                        <a:buChar char="•"/>
                      </a:pPr>
                      <a:r>
                        <a:rPr lang="en-US" sz="1600" b="0" dirty="0">
                          <a:solidFill>
                            <a:schemeClr val="tx1"/>
                          </a:solidFill>
                          <a:latin typeface="Segoe UI Light" panose="020B0502040204020203" pitchFamily="34" charset="0"/>
                          <a:cs typeface="Segoe UI Light" panose="020B0502040204020203" pitchFamily="34" charset="0"/>
                        </a:rPr>
                        <a:t>Local, Provincial &amp; National  Cooperatives Forums</a:t>
                      </a:r>
                    </a:p>
                    <a:p>
                      <a:pPr marL="285750" lvl="0" indent="-285750">
                        <a:buFont typeface="Arial" panose="020B0604020202020204" pitchFamily="34" charset="0"/>
                        <a:buChar char="•"/>
                      </a:pPr>
                      <a:endParaRPr lang="en-US" sz="1600" b="0" dirty="0">
                        <a:solidFill>
                          <a:schemeClr val="tx1"/>
                        </a:solidFill>
                        <a:latin typeface="Segoe UI Light" panose="020B0502040204020203" pitchFamily="34" charset="0"/>
                        <a:cs typeface="Segoe UI Light" panose="020B0502040204020203" pitchFamily="34" charset="0"/>
                      </a:endParaRPr>
                    </a:p>
                    <a:p>
                      <a:pPr marL="0" lvl="0" indent="0">
                        <a:buFont typeface="Wingdings" panose="05000000000000000000" pitchFamily="2" charset="2"/>
                        <a:buNone/>
                      </a:pPr>
                      <a:endParaRPr lang="en-ZA" sz="1600" b="0" dirty="0"/>
                    </a:p>
                    <a:p>
                      <a:pPr marL="285750" lvl="0" indent="-285750">
                        <a:buFont typeface="Arial" panose="020B0604020202020204" pitchFamily="34" charset="0"/>
                        <a:buChar char="•"/>
                      </a:pPr>
                      <a:endParaRPr lang="en-US" sz="1600" b="0" dirty="0">
                        <a:latin typeface="Segoe UI Light" panose="020B0502040204020203" pitchFamily="34" charset="0"/>
                        <a:cs typeface="Segoe UI Light" panose="020B0502040204020203" pitchFamily="34" charset="0"/>
                      </a:endParaRPr>
                    </a:p>
                    <a:p>
                      <a:pPr marL="285750" lvl="0" indent="-285750">
                        <a:buFont typeface="Arial" panose="020B0604020202020204" pitchFamily="34" charset="0"/>
                        <a:buChar char="•"/>
                      </a:pPr>
                      <a:endParaRPr lang="en-ZA" sz="1600" b="0" dirty="0">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dirty="0">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dirty="0"/>
                    </a:p>
                  </a:txBody>
                  <a:tcPr/>
                </a:tc>
                <a:extLst>
                  <a:ext uri="{0D108BD9-81ED-4DB2-BD59-A6C34878D82A}">
                    <a16:rowId xmlns:a16="http://schemas.microsoft.com/office/drawing/2014/main" val="65068190"/>
                  </a:ext>
                </a:extLst>
              </a:tr>
            </a:tbl>
          </a:graphicData>
        </a:graphic>
      </p:graphicFrame>
      <p:graphicFrame>
        <p:nvGraphicFramePr>
          <p:cNvPr id="5" name="Content Placeholder 3">
            <a:extLst>
              <a:ext uri="{FF2B5EF4-FFF2-40B4-BE49-F238E27FC236}">
                <a16:creationId xmlns:a16="http://schemas.microsoft.com/office/drawing/2014/main" id="{269EC313-34D6-46C5-ABFC-F327F7EC5DFC}"/>
              </a:ext>
            </a:extLst>
          </p:cNvPr>
          <p:cNvGraphicFramePr>
            <a:graphicFrameLocks/>
          </p:cNvGraphicFramePr>
          <p:nvPr>
            <p:extLst>
              <p:ext uri="{D42A27DB-BD31-4B8C-83A1-F6EECF244321}">
                <p14:modId xmlns:p14="http://schemas.microsoft.com/office/powerpoint/2010/main" val="4128247446"/>
              </p:ext>
            </p:extLst>
          </p:nvPr>
        </p:nvGraphicFramePr>
        <p:xfrm>
          <a:off x="457414" y="2091853"/>
          <a:ext cx="4726379" cy="40851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1">
            <a:extLst>
              <a:ext uri="{FF2B5EF4-FFF2-40B4-BE49-F238E27FC236}">
                <a16:creationId xmlns:a16="http://schemas.microsoft.com/office/drawing/2014/main" id="{6D57FAE7-F6B9-3C4E-B6B4-80DD74820F52}"/>
              </a:ext>
            </a:extLst>
          </p:cNvPr>
          <p:cNvSpPr>
            <a:spLocks noGrp="1"/>
          </p:cNvSpPr>
          <p:nvPr>
            <p:ph type="title"/>
          </p:nvPr>
        </p:nvSpPr>
        <p:spPr>
          <a:xfrm>
            <a:off x="1340284" y="1077238"/>
            <a:ext cx="10013515" cy="488515"/>
          </a:xfrm>
        </p:spPr>
        <p:txBody>
          <a:bodyPr>
            <a:normAutofit/>
          </a:bodyPr>
          <a:lstStyle/>
          <a:p>
            <a:r>
              <a:rPr lang="en-US" sz="2000" b="1" dirty="0">
                <a:solidFill>
                  <a:schemeClr val="accent2"/>
                </a:solidFill>
                <a:latin typeface="Segoe UI Light" panose="020B0502040204020203" pitchFamily="34" charset="0"/>
                <a:cs typeface="Segoe UI Light" panose="020B0502040204020203" pitchFamily="34" charset="0"/>
              </a:rPr>
              <a:t>AREA 2. </a:t>
            </a:r>
            <a:r>
              <a:rPr lang="en-US" sz="2000" b="1" dirty="0">
                <a:solidFill>
                  <a:schemeClr val="bg1"/>
                </a:solidFill>
                <a:latin typeface="Segoe UI Light" panose="020B0502040204020203" pitchFamily="34" charset="0"/>
                <a:cs typeface="Segoe UI Light" panose="020B0502040204020203" pitchFamily="34" charset="0"/>
              </a:rPr>
              <a:t>WHAT IS NEW  </a:t>
            </a:r>
            <a:r>
              <a:rPr lang="en-US" sz="2000" b="1" dirty="0">
                <a:solidFill>
                  <a:schemeClr val="accent4">
                    <a:lumMod val="75000"/>
                  </a:schemeClr>
                </a:solidFill>
                <a:latin typeface="Segoe UI Light" panose="020B0502040204020203" pitchFamily="34" charset="0"/>
                <a:cs typeface="Segoe UI Light" panose="020B0502040204020203" pitchFamily="34" charset="0"/>
              </a:rPr>
              <a:t>VERSUS </a:t>
            </a:r>
            <a:r>
              <a:rPr lang="en-US" sz="2000" b="1" dirty="0">
                <a:solidFill>
                  <a:schemeClr val="bg1"/>
                </a:solidFill>
                <a:latin typeface="Segoe UI Light" panose="020B0502040204020203" pitchFamily="34" charset="0"/>
                <a:cs typeface="Segoe UI Light" panose="020B0502040204020203" pitchFamily="34" charset="0"/>
              </a:rPr>
              <a:t>OLD IN THE TWO STRATEGIES</a:t>
            </a:r>
          </a:p>
        </p:txBody>
      </p:sp>
    </p:spTree>
    <p:extLst>
      <p:ext uri="{BB962C8B-B14F-4D97-AF65-F5344CB8AC3E}">
        <p14:creationId xmlns:p14="http://schemas.microsoft.com/office/powerpoint/2010/main" val="3080837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dirty="0">
                <a:solidFill>
                  <a:schemeClr val="bg1"/>
                </a:solidFill>
                <a:latin typeface="Segoe UI Light" panose="020B0502040204020203" pitchFamily="34" charset="0"/>
                <a:cs typeface="Segoe UI Light" panose="020B0502040204020203" pitchFamily="34" charset="0"/>
              </a:rPr>
              <a:t>THE GAUTENG COOPS DEVELOPMENT STRATEGY 2021 – 2025: </a:t>
            </a:r>
            <a:r>
              <a:rPr lang="en-US" sz="2000" dirty="0">
                <a:solidFill>
                  <a:schemeClr val="accent4">
                    <a:lumMod val="75000"/>
                  </a:schemeClr>
                </a:solidFill>
                <a:latin typeface="Segoe UI Light" panose="020B0502040204020203" pitchFamily="34" charset="0"/>
                <a:cs typeface="Segoe UI Light" panose="020B0502040204020203" pitchFamily="34" charset="0"/>
              </a:rPr>
              <a:t>AREAS OF FOCUS</a:t>
            </a:r>
          </a:p>
        </p:txBody>
      </p:sp>
      <p:graphicFrame>
        <p:nvGraphicFramePr>
          <p:cNvPr id="3" name="Diagram 2">
            <a:extLst>
              <a:ext uri="{FF2B5EF4-FFF2-40B4-BE49-F238E27FC236}">
                <a16:creationId xmlns:a16="http://schemas.microsoft.com/office/drawing/2014/main" id="{129B6E59-8015-40D1-81E5-429810A97DE4}"/>
              </a:ext>
            </a:extLst>
          </p:cNvPr>
          <p:cNvGraphicFramePr/>
          <p:nvPr>
            <p:extLst>
              <p:ext uri="{D42A27DB-BD31-4B8C-83A1-F6EECF244321}">
                <p14:modId xmlns:p14="http://schemas.microsoft.com/office/powerpoint/2010/main" val="1885548010"/>
              </p:ext>
            </p:extLst>
          </p:nvPr>
        </p:nvGraphicFramePr>
        <p:xfrm>
          <a:off x="43499" y="1565753"/>
          <a:ext cx="5659291" cy="5721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D3B23B79-BEF7-6147-9706-6C514AF8D5AA}"/>
              </a:ext>
            </a:extLst>
          </p:cNvPr>
          <p:cNvGraphicFramePr/>
          <p:nvPr>
            <p:extLst>
              <p:ext uri="{D42A27DB-BD31-4B8C-83A1-F6EECF244321}">
                <p14:modId xmlns:p14="http://schemas.microsoft.com/office/powerpoint/2010/main" val="4035965900"/>
              </p:ext>
            </p:extLst>
          </p:nvPr>
        </p:nvGraphicFramePr>
        <p:xfrm>
          <a:off x="5702790" y="1565753"/>
          <a:ext cx="6489210" cy="51986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168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PRESENTATION OUTLINE</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4" y="1740664"/>
            <a:ext cx="10013516" cy="4913523"/>
          </a:xfrm>
        </p:spPr>
        <p:txBody>
          <a:bodyPr>
            <a:normAutofit fontScale="85000" lnSpcReduction="20000"/>
          </a:bodyPr>
          <a:lstStyle/>
          <a:p>
            <a:r>
              <a:rPr lang="en-US" sz="2200" dirty="0">
                <a:latin typeface="Segoe UI Light" panose="020B0502040204020203" pitchFamily="34" charset="0"/>
                <a:cs typeface="Segoe UI Light" panose="020B0502040204020203" pitchFamily="34" charset="0"/>
              </a:rPr>
              <a:t>Purpose</a:t>
            </a:r>
          </a:p>
          <a:p>
            <a:r>
              <a:rPr lang="en-US" sz="2200" dirty="0">
                <a:latin typeface="Segoe UI Light" panose="020B0502040204020203" pitchFamily="34" charset="0"/>
                <a:cs typeface="Segoe UI Light" panose="020B0502040204020203" pitchFamily="34" charset="0"/>
              </a:rPr>
              <a:t>Background</a:t>
            </a:r>
          </a:p>
          <a:p>
            <a:r>
              <a:rPr lang="en-US" sz="2200" dirty="0">
                <a:latin typeface="Segoe UI Light" panose="020B0502040204020203" pitchFamily="34" charset="0"/>
                <a:cs typeface="Segoe UI Light" panose="020B0502040204020203" pitchFamily="34" charset="0"/>
              </a:rPr>
              <a:t>Problem statement</a:t>
            </a:r>
          </a:p>
          <a:p>
            <a:r>
              <a:rPr lang="en-US" sz="2200" dirty="0">
                <a:latin typeface="Segoe UI Light" panose="020B0502040204020203" pitchFamily="34" charset="0"/>
                <a:cs typeface="Segoe UI Light" panose="020B0502040204020203" pitchFamily="34" charset="0"/>
              </a:rPr>
              <a:t>Roadmap of GPG on cooperatives</a:t>
            </a:r>
          </a:p>
          <a:p>
            <a:r>
              <a:rPr lang="en-US" sz="2200" dirty="0">
                <a:latin typeface="Segoe UI Light" panose="020B0502040204020203" pitchFamily="34" charset="0"/>
                <a:cs typeface="Segoe UI Light" panose="020B0502040204020203" pitchFamily="34" charset="0"/>
              </a:rPr>
              <a:t>Achievements </a:t>
            </a:r>
          </a:p>
          <a:p>
            <a:r>
              <a:rPr lang="en-US" sz="2200" dirty="0">
                <a:latin typeface="Segoe UI Light" panose="020B0502040204020203" pitchFamily="34" charset="0"/>
                <a:cs typeface="Segoe UI Light" panose="020B0502040204020203" pitchFamily="34" charset="0"/>
              </a:rPr>
              <a:t>Challenges</a:t>
            </a:r>
          </a:p>
          <a:p>
            <a:r>
              <a:rPr lang="en-US" sz="2200" dirty="0">
                <a:latin typeface="Segoe UI Light" panose="020B0502040204020203" pitchFamily="34" charset="0"/>
                <a:cs typeface="Segoe UI Light" panose="020B0502040204020203" pitchFamily="34" charset="0"/>
              </a:rPr>
              <a:t>Why the revision of the Strategy?</a:t>
            </a:r>
          </a:p>
          <a:p>
            <a:r>
              <a:rPr lang="en-US" sz="2200" dirty="0">
                <a:latin typeface="Segoe UI Light" panose="020B0502040204020203" pitchFamily="34" charset="0"/>
                <a:cs typeface="Segoe UI Light" panose="020B0502040204020203" pitchFamily="34" charset="0"/>
              </a:rPr>
              <a:t>The Strategy review process</a:t>
            </a:r>
          </a:p>
          <a:p>
            <a:r>
              <a:rPr lang="en-US" sz="2200" dirty="0">
                <a:latin typeface="Segoe UI Light" panose="020B0502040204020203" pitchFamily="34" charset="0"/>
                <a:cs typeface="Segoe UI Light" panose="020B0502040204020203" pitchFamily="34" charset="0"/>
              </a:rPr>
              <a:t>Lessons learned from the benchmarking exercises</a:t>
            </a:r>
          </a:p>
          <a:p>
            <a:r>
              <a:rPr lang="en-US" sz="2200" dirty="0">
                <a:latin typeface="Segoe UI Light" panose="020B0502040204020203" pitchFamily="34" charset="0"/>
                <a:cs typeface="Segoe UI Light" panose="020B0502040204020203" pitchFamily="34" charset="0"/>
              </a:rPr>
              <a:t>Key findings from the GPG procurement database</a:t>
            </a:r>
          </a:p>
          <a:p>
            <a:r>
              <a:rPr lang="en-US" sz="2200" dirty="0">
                <a:latin typeface="Segoe UI Light" panose="020B0502040204020203" pitchFamily="34" charset="0"/>
                <a:cs typeface="Segoe UI Light" panose="020B0502040204020203" pitchFamily="34" charset="0"/>
              </a:rPr>
              <a:t>What is new versus old in the two strategies?</a:t>
            </a:r>
          </a:p>
          <a:p>
            <a:r>
              <a:rPr lang="en-US" sz="2200" dirty="0">
                <a:latin typeface="Segoe UI Light" panose="020B0502040204020203" pitchFamily="34" charset="0"/>
                <a:cs typeface="Segoe UI Light" panose="020B0502040204020203" pitchFamily="34" charset="0"/>
              </a:rPr>
              <a:t>The revised Gauteng Cooperatives Development Strategy 2021-2025 (Key Focus Areas)</a:t>
            </a:r>
          </a:p>
          <a:p>
            <a:r>
              <a:rPr lang="en-US" sz="2200" dirty="0">
                <a:latin typeface="Segoe UI Light" panose="020B0502040204020203" pitchFamily="34" charset="0"/>
                <a:cs typeface="Segoe UI Light" panose="020B0502040204020203" pitchFamily="34" charset="0"/>
              </a:rPr>
              <a:t>Summary of the key findings</a:t>
            </a:r>
          </a:p>
          <a:p>
            <a:r>
              <a:rPr lang="en-US" sz="2200" dirty="0">
                <a:latin typeface="Segoe UI Light" panose="020B0502040204020203" pitchFamily="34" charset="0"/>
                <a:cs typeface="Segoe UI Light" panose="020B0502040204020203" pitchFamily="34" charset="0"/>
              </a:rPr>
              <a:t>Conclusion</a:t>
            </a:r>
          </a:p>
          <a:p>
            <a:r>
              <a:rPr lang="en-US" sz="2200" dirty="0">
                <a:latin typeface="Segoe UI Light" panose="020B0502040204020203" pitchFamily="34" charset="0"/>
                <a:cs typeface="Segoe UI Light" panose="020B0502040204020203" pitchFamily="34" charset="0"/>
              </a:rPr>
              <a:t>Recommendations</a:t>
            </a: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Segoe UI Light" panose="020B0502040204020203" pitchFamily="34" charset="0"/>
              <a:cs typeface="Segoe UI Light" panose="020B0502040204020203" pitchFamily="34" charset="0"/>
            </a:endParaRPr>
          </a:p>
          <a:p>
            <a:endParaRPr lang="en-US" sz="1100" dirty="0">
              <a:solidFill>
                <a:srgbClr val="FF0000"/>
              </a:solidFill>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772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dirty="0">
                <a:solidFill>
                  <a:schemeClr val="bg1"/>
                </a:solidFill>
                <a:latin typeface="Segoe UI Light" panose="020B0502040204020203" pitchFamily="34" charset="0"/>
                <a:cs typeface="Segoe UI Light" panose="020B0502040204020203" pitchFamily="34" charset="0"/>
              </a:rPr>
              <a:t>THE GAUTENG COOPS DEVELOPMENT STRATEGY 2021 – 2025: </a:t>
            </a:r>
            <a:r>
              <a:rPr lang="en-US" sz="2000" dirty="0">
                <a:solidFill>
                  <a:schemeClr val="accent4">
                    <a:lumMod val="75000"/>
                  </a:schemeClr>
                </a:solidFill>
                <a:latin typeface="Segoe UI Light" panose="020B0502040204020203" pitchFamily="34" charset="0"/>
                <a:cs typeface="Segoe UI Light" panose="020B0502040204020203" pitchFamily="34" charset="0"/>
              </a:rPr>
              <a:t>AREAS OF FOCUS</a:t>
            </a:r>
          </a:p>
        </p:txBody>
      </p:sp>
      <p:graphicFrame>
        <p:nvGraphicFramePr>
          <p:cNvPr id="3" name="Diagram 2">
            <a:extLst>
              <a:ext uri="{FF2B5EF4-FFF2-40B4-BE49-F238E27FC236}">
                <a16:creationId xmlns:a16="http://schemas.microsoft.com/office/drawing/2014/main" id="{129B6E59-8015-40D1-81E5-429810A97DE4}"/>
              </a:ext>
            </a:extLst>
          </p:cNvPr>
          <p:cNvGraphicFramePr/>
          <p:nvPr>
            <p:extLst>
              <p:ext uri="{D42A27DB-BD31-4B8C-83A1-F6EECF244321}">
                <p14:modId xmlns:p14="http://schemas.microsoft.com/office/powerpoint/2010/main" val="1672492450"/>
              </p:ext>
            </p:extLst>
          </p:nvPr>
        </p:nvGraphicFramePr>
        <p:xfrm>
          <a:off x="860745" y="1636035"/>
          <a:ext cx="5234688" cy="5221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D3B23B79-BEF7-6147-9706-6C514AF8D5AA}"/>
              </a:ext>
            </a:extLst>
          </p:cNvPr>
          <p:cNvGraphicFramePr/>
          <p:nvPr>
            <p:extLst>
              <p:ext uri="{D42A27DB-BD31-4B8C-83A1-F6EECF244321}">
                <p14:modId xmlns:p14="http://schemas.microsoft.com/office/powerpoint/2010/main" val="2874937280"/>
              </p:ext>
            </p:extLst>
          </p:nvPr>
        </p:nvGraphicFramePr>
        <p:xfrm>
          <a:off x="6671914" y="1960010"/>
          <a:ext cx="5234688" cy="52219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6">
            <a:extLst>
              <a:ext uri="{FF2B5EF4-FFF2-40B4-BE49-F238E27FC236}">
                <a16:creationId xmlns:a16="http://schemas.microsoft.com/office/drawing/2014/main" id="{831836A1-9A96-A74D-8907-5005645B4893}"/>
              </a:ext>
            </a:extLst>
          </p:cNvPr>
          <p:cNvSpPr/>
          <p:nvPr/>
        </p:nvSpPr>
        <p:spPr>
          <a:xfrm>
            <a:off x="6416265" y="1801990"/>
            <a:ext cx="85475" cy="4890053"/>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croll: Horizontal 7">
            <a:extLst>
              <a:ext uri="{FF2B5EF4-FFF2-40B4-BE49-F238E27FC236}">
                <a16:creationId xmlns:a16="http://schemas.microsoft.com/office/drawing/2014/main" id="{97C505D6-12F0-4CA4-B19F-7698063930BF}"/>
              </a:ext>
            </a:extLst>
          </p:cNvPr>
          <p:cNvSpPr/>
          <p:nvPr/>
        </p:nvSpPr>
        <p:spPr>
          <a:xfrm>
            <a:off x="7227065" y="1960010"/>
            <a:ext cx="3866921" cy="4484857"/>
          </a:xfrm>
          <a:prstGeom prst="horizontalScroll">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sz="2800" dirty="0">
                <a:ln w="0"/>
                <a:solidFill>
                  <a:schemeClr val="tx1"/>
                </a:solidFill>
                <a:effectLst>
                  <a:outerShdw blurRad="38100" dist="19050" dir="2700000" algn="tl" rotWithShape="0">
                    <a:schemeClr val="dk1">
                      <a:alpha val="40000"/>
                    </a:schemeClr>
                  </a:outerShdw>
                </a:effectLst>
              </a:rPr>
              <a:t>Target to support 2000 sustainable cooperatives business entities; and create 10 000 jobs; by 2025</a:t>
            </a:r>
            <a:endParaRPr lang="en-ZA" sz="2800" dirty="0">
              <a:ln w="0"/>
              <a:solidFill>
                <a:schemeClr val="tx1"/>
              </a:solidFill>
              <a:effectLst>
                <a:outerShdw blurRad="38100" dist="19050" dir="2700000" algn="tl" rotWithShape="0">
                  <a:schemeClr val="dk1">
                    <a:alpha val="40000"/>
                  </a:schemeClr>
                </a:outerShdw>
              </a:effectLst>
            </a:endParaRPr>
          </a:p>
        </p:txBody>
      </p:sp>
      <p:pic>
        <p:nvPicPr>
          <p:cNvPr id="10" name="Picture 9" descr="Shape&#10;&#10;Description automatically generated">
            <a:extLst>
              <a:ext uri="{FF2B5EF4-FFF2-40B4-BE49-F238E27FC236}">
                <a16:creationId xmlns:a16="http://schemas.microsoft.com/office/drawing/2014/main" id="{B25D58A7-1C11-4A8E-9DB5-96ED5DD8926F}"/>
              </a:ext>
            </a:extLst>
          </p:cNvPr>
          <p:cNvPicPr>
            <a:picLocks noChangeAspect="1"/>
          </p:cNvPicPr>
          <p:nvPr/>
        </p:nvPicPr>
        <p:blipFill>
          <a:blip r:embed="rId13"/>
          <a:stretch>
            <a:fillRect/>
          </a:stretch>
        </p:blipFill>
        <p:spPr>
          <a:xfrm>
            <a:off x="762721" y="4285560"/>
            <a:ext cx="5409006" cy="25724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30097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TRANSFORMATION AND SUSTAINABILITY MODEL LEADING TO CREATION OF 10 000 JOBS</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4" y="1727083"/>
            <a:ext cx="10652933" cy="4985359"/>
          </a:xfrm>
        </p:spPr>
        <p:txBody>
          <a:bodyPr>
            <a:normAutofit/>
          </a:bodyPr>
          <a:lstStyle/>
          <a:p>
            <a:pPr marL="0" indent="0" algn="just">
              <a:buNone/>
            </a:pPr>
            <a:endParaRPr lang="en-US" sz="2000" dirty="0">
              <a:solidFill>
                <a:srgbClr val="FF0000"/>
              </a:solidFill>
              <a:latin typeface="Segoe UI Light" panose="020B0502040204020203" pitchFamily="34" charset="0"/>
              <a:cs typeface="Segoe UI Light" panose="020B0502040204020203" pitchFamily="34" charset="0"/>
            </a:endParaRPr>
          </a:p>
          <a:p>
            <a:pPr marL="0" indent="0" algn="just">
              <a:buNone/>
            </a:pPr>
            <a:endParaRPr lang="en-US" sz="4200" dirty="0">
              <a:latin typeface="Arial" panose="020B0604020202020204" pitchFamily="34" charset="0"/>
              <a:cs typeface="Arial" panose="020B0604020202020204" pitchFamily="34" charset="0"/>
            </a:endParaRPr>
          </a:p>
          <a:p>
            <a:pPr marL="0" indent="0" algn="just">
              <a:buNone/>
            </a:pPr>
            <a:endParaRPr lang="en-US"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2E77BDD-E275-45C1-A36F-88DF671D7E9F}"/>
              </a:ext>
            </a:extLst>
          </p:cNvPr>
          <p:cNvPicPr>
            <a:picLocks noChangeAspect="1"/>
          </p:cNvPicPr>
          <p:nvPr/>
        </p:nvPicPr>
        <p:blipFill>
          <a:blip r:embed="rId4"/>
          <a:stretch>
            <a:fillRect/>
          </a:stretch>
        </p:blipFill>
        <p:spPr>
          <a:xfrm>
            <a:off x="974291" y="1833749"/>
            <a:ext cx="9877425" cy="4772025"/>
          </a:xfrm>
          <a:prstGeom prst="rect">
            <a:avLst/>
          </a:prstGeom>
        </p:spPr>
      </p:pic>
    </p:spTree>
    <p:extLst>
      <p:ext uri="{BB962C8B-B14F-4D97-AF65-F5344CB8AC3E}">
        <p14:creationId xmlns:p14="http://schemas.microsoft.com/office/powerpoint/2010/main" val="3898356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THE GAUTENG COOPS DEVELOPMENT STRATEGY 2021 – 2025: </a:t>
            </a:r>
            <a:r>
              <a:rPr lang="en-US" sz="2000" b="1" dirty="0">
                <a:solidFill>
                  <a:schemeClr val="accent4">
                    <a:lumMod val="75000"/>
                  </a:schemeClr>
                </a:solidFill>
                <a:latin typeface="Segoe UI Light" panose="020B0502040204020203" pitchFamily="34" charset="0"/>
                <a:cs typeface="Segoe UI Light" panose="020B0502040204020203" pitchFamily="34" charset="0"/>
              </a:rPr>
              <a:t>DESIGNATED SECTORS</a:t>
            </a:r>
          </a:p>
        </p:txBody>
      </p:sp>
      <p:graphicFrame>
        <p:nvGraphicFramePr>
          <p:cNvPr id="3" name="Table 3">
            <a:extLst>
              <a:ext uri="{FF2B5EF4-FFF2-40B4-BE49-F238E27FC236}">
                <a16:creationId xmlns:a16="http://schemas.microsoft.com/office/drawing/2014/main" id="{F80DCFF0-669D-403C-B416-06BC9EA4C22D}"/>
              </a:ext>
            </a:extLst>
          </p:cNvPr>
          <p:cNvGraphicFramePr>
            <a:graphicFrameLocks noGrp="1"/>
          </p:cNvGraphicFramePr>
          <p:nvPr>
            <p:extLst>
              <p:ext uri="{D42A27DB-BD31-4B8C-83A1-F6EECF244321}">
                <p14:modId xmlns:p14="http://schemas.microsoft.com/office/powerpoint/2010/main" val="1845126575"/>
              </p:ext>
            </p:extLst>
          </p:nvPr>
        </p:nvGraphicFramePr>
        <p:xfrm>
          <a:off x="1340284" y="1669775"/>
          <a:ext cx="9486208" cy="5050513"/>
        </p:xfrm>
        <a:graphic>
          <a:graphicData uri="http://schemas.openxmlformats.org/drawingml/2006/table">
            <a:tbl>
              <a:tblPr firstRow="1" bandRow="1">
                <a:tableStyleId>{5C22544A-7EE6-4342-B048-85BDC9FD1C3A}</a:tableStyleId>
              </a:tblPr>
              <a:tblGrid>
                <a:gridCol w="2277174">
                  <a:extLst>
                    <a:ext uri="{9D8B030D-6E8A-4147-A177-3AD203B41FA5}">
                      <a16:colId xmlns:a16="http://schemas.microsoft.com/office/drawing/2014/main" val="420234653"/>
                    </a:ext>
                  </a:extLst>
                </a:gridCol>
                <a:gridCol w="3604517">
                  <a:extLst>
                    <a:ext uri="{9D8B030D-6E8A-4147-A177-3AD203B41FA5}">
                      <a16:colId xmlns:a16="http://schemas.microsoft.com/office/drawing/2014/main" val="2950356684"/>
                    </a:ext>
                  </a:extLst>
                </a:gridCol>
                <a:gridCol w="3604517">
                  <a:extLst>
                    <a:ext uri="{9D8B030D-6E8A-4147-A177-3AD203B41FA5}">
                      <a16:colId xmlns:a16="http://schemas.microsoft.com/office/drawing/2014/main" val="4279794247"/>
                    </a:ext>
                  </a:extLst>
                </a:gridCol>
              </a:tblGrid>
              <a:tr h="370083">
                <a:tc>
                  <a:txBody>
                    <a:bodyPr/>
                    <a:lstStyle/>
                    <a:p>
                      <a:r>
                        <a:rPr lang="en-US" sz="1600" dirty="0">
                          <a:latin typeface="Segoe UI Light" panose="020B0502040204020203" pitchFamily="34" charset="0"/>
                          <a:cs typeface="Segoe UI Light" panose="020B0502040204020203" pitchFamily="34" charset="0"/>
                        </a:rPr>
                        <a:t>Designated Sector</a:t>
                      </a:r>
                      <a:endParaRPr lang="en-ZA" sz="1600" dirty="0">
                        <a:latin typeface="Segoe UI Light" panose="020B0502040204020203" pitchFamily="34" charset="0"/>
                        <a:cs typeface="Segoe UI Light" panose="020B0502040204020203" pitchFamily="34" charset="0"/>
                      </a:endParaRPr>
                    </a:p>
                  </a:txBody>
                  <a:tcPr/>
                </a:tc>
                <a:tc>
                  <a:txBody>
                    <a:bodyPr/>
                    <a:lstStyle/>
                    <a:p>
                      <a:r>
                        <a:rPr lang="en-US" sz="1600" dirty="0">
                          <a:latin typeface="Segoe UI Light" panose="020B0502040204020203" pitchFamily="34" charset="0"/>
                          <a:cs typeface="Segoe UI Light" panose="020B0502040204020203" pitchFamily="34" charset="0"/>
                        </a:rPr>
                        <a:t>Targeted sub-sectors </a:t>
                      </a:r>
                      <a:endParaRPr lang="en-ZA" sz="1600" dirty="0">
                        <a:latin typeface="Segoe UI Light" panose="020B0502040204020203" pitchFamily="34" charset="0"/>
                        <a:cs typeface="Segoe UI Light" panose="020B0502040204020203" pitchFamily="34" charset="0"/>
                      </a:endParaRPr>
                    </a:p>
                  </a:txBody>
                  <a:tcPr/>
                </a:tc>
                <a:tc>
                  <a:txBody>
                    <a:bodyPr/>
                    <a:lstStyle/>
                    <a:p>
                      <a:r>
                        <a:rPr lang="en-US" sz="1600" dirty="0">
                          <a:latin typeface="Segoe UI Light" panose="020B0502040204020203" pitchFamily="34" charset="0"/>
                          <a:cs typeface="Segoe UI Light" panose="020B0502040204020203" pitchFamily="34" charset="0"/>
                        </a:rPr>
                        <a:t>Targeted institutions</a:t>
                      </a:r>
                      <a:endParaRPr lang="en-ZA" sz="16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705075428"/>
                  </a:ext>
                </a:extLst>
              </a:tr>
              <a:tr h="491222">
                <a:tc>
                  <a:txBody>
                    <a:bodyPr/>
                    <a:lstStyle/>
                    <a:p>
                      <a:r>
                        <a:rPr lang="en-US" sz="1200" b="0" dirty="0">
                          <a:latin typeface="Segoe UI Light" panose="020B0502040204020203" pitchFamily="34" charset="0"/>
                          <a:cs typeface="Segoe UI Light" panose="020B0502040204020203" pitchFamily="34" charset="0"/>
                        </a:rPr>
                        <a:t>Manufacturing</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Production of sanatory pads, detergents, paint, smart industries and advanced manufacturing</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Procurement by all GPPG departments</a:t>
                      </a:r>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903676229"/>
                  </a:ext>
                </a:extLst>
              </a:tr>
              <a:tr h="729231">
                <a:tc>
                  <a:txBody>
                    <a:bodyPr/>
                    <a:lstStyle/>
                    <a:p>
                      <a:r>
                        <a:rPr lang="en-US" sz="1200" b="0" dirty="0">
                          <a:latin typeface="Segoe UI Light" panose="020B0502040204020203" pitchFamily="34" charset="0"/>
                          <a:cs typeface="Segoe UI Light" panose="020B0502040204020203" pitchFamily="34" charset="0"/>
                        </a:rPr>
                        <a:t>Agriculture and agro-processing</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Farming, packaging &amp; manufacturing of canned foods and sources</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Procurement by all departments involved in catering such as Departments of Correctional Services, DoE,  </a:t>
                      </a:r>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168650011"/>
                  </a:ext>
                </a:extLst>
              </a:tr>
              <a:tr h="829766">
                <a:tc>
                  <a:txBody>
                    <a:bodyPr/>
                    <a:lstStyle/>
                    <a:p>
                      <a:r>
                        <a:rPr lang="en-US" sz="1200" b="0" dirty="0">
                          <a:latin typeface="Segoe UI Light" panose="020B0502040204020203" pitchFamily="34" charset="0"/>
                          <a:cs typeface="Segoe UI Light" panose="020B0502040204020203" pitchFamily="34" charset="0"/>
                        </a:rPr>
                        <a:t>Services Sectors</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Cleaning of roads &amp; parks, gardening,  catering services of government buildings and security services, car wash of G-Fleet, Laundry services</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Department of transport, Department of Health,  municipalities. Provision of gardening services to schools, government departments and municipalities</a:t>
                      </a:r>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1438226114"/>
                  </a:ext>
                </a:extLst>
              </a:tr>
              <a:tr h="417451">
                <a:tc>
                  <a:txBody>
                    <a:bodyPr/>
                    <a:lstStyle/>
                    <a:p>
                      <a:r>
                        <a:rPr lang="en-US" sz="1200" b="0" dirty="0">
                          <a:latin typeface="Segoe UI Light" panose="020B0502040204020203" pitchFamily="34" charset="0"/>
                          <a:cs typeface="Segoe UI Light" panose="020B0502040204020203" pitchFamily="34" charset="0"/>
                        </a:rPr>
                        <a:t>Waste &amp; Recycling</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Collection of waste and recycling</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All corridors, GDARD</a:t>
                      </a:r>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366096985"/>
                  </a:ext>
                </a:extLst>
              </a:tr>
              <a:tr h="386042">
                <a:tc>
                  <a:txBody>
                    <a:bodyPr/>
                    <a:lstStyle/>
                    <a:p>
                      <a:r>
                        <a:rPr lang="en-US" sz="1200" dirty="0">
                          <a:latin typeface="Segoe UI Light" panose="020B0502040204020203" pitchFamily="34" charset="0"/>
                          <a:cs typeface="Segoe UI Light" panose="020B0502040204020203" pitchFamily="34" charset="0"/>
                        </a:rPr>
                        <a:t>Finance</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Cooperatives Banks and CFIs</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All corridors</a:t>
                      </a:r>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684130533"/>
                  </a:ext>
                </a:extLst>
              </a:tr>
              <a:tr h="451298">
                <a:tc>
                  <a:txBody>
                    <a:bodyPr/>
                    <a:lstStyle/>
                    <a:p>
                      <a:r>
                        <a:rPr lang="en-US" sz="1200" dirty="0">
                          <a:latin typeface="Segoe UI Light" panose="020B0502040204020203" pitchFamily="34" charset="0"/>
                          <a:cs typeface="Segoe UI Light" panose="020B0502040204020203" pitchFamily="34" charset="0"/>
                        </a:rPr>
                        <a:t>Retail</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Consumer Cooperatives</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All corridors</a:t>
                      </a:r>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2602463409"/>
                  </a:ext>
                </a:extLst>
              </a:tr>
              <a:tr h="687710">
                <a:tc>
                  <a:txBody>
                    <a:bodyPr/>
                    <a:lstStyle/>
                    <a:p>
                      <a:r>
                        <a:rPr lang="en-US" sz="1200" dirty="0">
                          <a:latin typeface="Segoe UI Light" panose="020B0502040204020203" pitchFamily="34" charset="0"/>
                          <a:cs typeface="Segoe UI Light" panose="020B0502040204020203" pitchFamily="34" charset="0"/>
                        </a:rPr>
                        <a:t>Construction &amp; maintenance</a:t>
                      </a:r>
                      <a:endParaRPr lang="en-ZA" sz="1200" dirty="0">
                        <a:latin typeface="Segoe UI Light" panose="020B0502040204020203" pitchFamily="34" charset="0"/>
                        <a:cs typeface="Segoe UI Light"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Light" panose="020B0502040204020203" pitchFamily="34" charset="0"/>
                          <a:cs typeface="Segoe UI Light" panose="020B0502040204020203" pitchFamily="34" charset="0"/>
                        </a:rPr>
                        <a:t>Building of low-cost housing, cleaning of roads, parks and public spaces, installation and fixing of district public schools and hospitals</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Department of Human Settlements, Department of Roads and Transport, Department of Health and Education</a:t>
                      </a:r>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802330663"/>
                  </a:ext>
                </a:extLst>
              </a:tr>
              <a:tr h="687710">
                <a:tc>
                  <a:txBody>
                    <a:bodyPr/>
                    <a:lstStyle/>
                    <a:p>
                      <a:r>
                        <a:rPr lang="en-US" sz="1200" dirty="0">
                          <a:solidFill>
                            <a:schemeClr val="tx1"/>
                          </a:solidFill>
                          <a:latin typeface="Segoe UI Light" panose="020B0502040204020203" pitchFamily="34" charset="0"/>
                          <a:cs typeface="Segoe UI Light" panose="020B0502040204020203" pitchFamily="34" charset="0"/>
                        </a:rPr>
                        <a:t>Clothing and textile</a:t>
                      </a:r>
                    </a:p>
                    <a:p>
                      <a:endParaRPr lang="en-US" sz="1200" dirty="0">
                        <a:latin typeface="Segoe UI Light" panose="020B0502040204020203" pitchFamily="34" charset="0"/>
                        <a:cs typeface="Segoe UI Light" panose="020B0502040204020203" pitchFamily="34" charset="0"/>
                      </a:endParaRPr>
                    </a:p>
                    <a:p>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School uniform</a:t>
                      </a:r>
                      <a:endParaRPr lang="en-ZA" sz="1200" dirty="0">
                        <a:latin typeface="Segoe UI Light" panose="020B0502040204020203" pitchFamily="34" charset="0"/>
                        <a:cs typeface="Segoe UI Light" panose="020B0502040204020203" pitchFamily="34" charset="0"/>
                      </a:endParaRPr>
                    </a:p>
                  </a:txBody>
                  <a:tcPr/>
                </a:tc>
                <a:tc>
                  <a:txBody>
                    <a:bodyPr/>
                    <a:lstStyle/>
                    <a:p>
                      <a:r>
                        <a:rPr lang="en-US" sz="1200" dirty="0">
                          <a:latin typeface="Segoe UI Light" panose="020B0502040204020203" pitchFamily="34" charset="0"/>
                          <a:cs typeface="Segoe UI Light" panose="020B0502040204020203" pitchFamily="34" charset="0"/>
                        </a:rPr>
                        <a:t>Qualifying Gauteng public schools</a:t>
                      </a:r>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1296561642"/>
                  </a:ext>
                </a:extLst>
              </a:tr>
            </a:tbl>
          </a:graphicData>
        </a:graphic>
      </p:graphicFrame>
    </p:spTree>
    <p:extLst>
      <p:ext uri="{BB962C8B-B14F-4D97-AF65-F5344CB8AC3E}">
        <p14:creationId xmlns:p14="http://schemas.microsoft.com/office/powerpoint/2010/main" val="1831807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Key takeaways</a:t>
            </a:r>
          </a:p>
        </p:txBody>
      </p:sp>
      <p:graphicFrame>
        <p:nvGraphicFramePr>
          <p:cNvPr id="4" name="Content Placeholder 3">
            <a:extLst>
              <a:ext uri="{FF2B5EF4-FFF2-40B4-BE49-F238E27FC236}">
                <a16:creationId xmlns:a16="http://schemas.microsoft.com/office/drawing/2014/main" id="{E0839915-1722-4606-89F4-7D6583C77128}"/>
              </a:ext>
            </a:extLst>
          </p:cNvPr>
          <p:cNvGraphicFramePr>
            <a:graphicFrameLocks noGrp="1"/>
          </p:cNvGraphicFramePr>
          <p:nvPr>
            <p:ph idx="1"/>
            <p:extLst>
              <p:ext uri="{D42A27DB-BD31-4B8C-83A1-F6EECF244321}">
                <p14:modId xmlns:p14="http://schemas.microsoft.com/office/powerpoint/2010/main" val="2300659655"/>
              </p:ext>
            </p:extLst>
          </p:nvPr>
        </p:nvGraphicFramePr>
        <p:xfrm>
          <a:off x="629287" y="1621713"/>
          <a:ext cx="11435507" cy="5100009"/>
        </p:xfrm>
        <a:graphic>
          <a:graphicData uri="http://schemas.openxmlformats.org/drawingml/2006/table">
            <a:tbl>
              <a:tblPr firstRow="1" bandRow="1">
                <a:tableStyleId>{5C22544A-7EE6-4342-B048-85BDC9FD1C3A}</a:tableStyleId>
              </a:tblPr>
              <a:tblGrid>
                <a:gridCol w="3714267">
                  <a:extLst>
                    <a:ext uri="{9D8B030D-6E8A-4147-A177-3AD203B41FA5}">
                      <a16:colId xmlns:a16="http://schemas.microsoft.com/office/drawing/2014/main" val="420234653"/>
                    </a:ext>
                  </a:extLst>
                </a:gridCol>
                <a:gridCol w="3860620">
                  <a:extLst>
                    <a:ext uri="{9D8B030D-6E8A-4147-A177-3AD203B41FA5}">
                      <a16:colId xmlns:a16="http://schemas.microsoft.com/office/drawing/2014/main" val="2950356684"/>
                    </a:ext>
                  </a:extLst>
                </a:gridCol>
                <a:gridCol w="3860620">
                  <a:extLst>
                    <a:ext uri="{9D8B030D-6E8A-4147-A177-3AD203B41FA5}">
                      <a16:colId xmlns:a16="http://schemas.microsoft.com/office/drawing/2014/main" val="4279794247"/>
                    </a:ext>
                  </a:extLst>
                </a:gridCol>
              </a:tblGrid>
              <a:tr h="324939">
                <a:tc>
                  <a:txBody>
                    <a:bodyPr/>
                    <a:lstStyle/>
                    <a:p>
                      <a:r>
                        <a:rPr lang="en-US" sz="1600" dirty="0">
                          <a:latin typeface="Segoe UI Light" panose="020B0502040204020203" pitchFamily="34" charset="0"/>
                          <a:cs typeface="Segoe UI Light" panose="020B0502040204020203" pitchFamily="34" charset="0"/>
                        </a:rPr>
                        <a:t>Case studies</a:t>
                      </a:r>
                      <a:endParaRPr lang="en-ZA" sz="1600" dirty="0">
                        <a:latin typeface="Segoe UI Light" panose="020B0502040204020203" pitchFamily="34" charset="0"/>
                        <a:cs typeface="Segoe UI Light" panose="020B0502040204020203" pitchFamily="34" charset="0"/>
                      </a:endParaRPr>
                    </a:p>
                  </a:txBody>
                  <a:tcPr/>
                </a:tc>
                <a:tc>
                  <a:txBody>
                    <a:bodyPr/>
                    <a:lstStyle/>
                    <a:p>
                      <a:r>
                        <a:rPr lang="en-US" sz="1600" dirty="0">
                          <a:latin typeface="Segoe UI Light" panose="020B0502040204020203" pitchFamily="34" charset="0"/>
                          <a:cs typeface="Segoe UI Light" panose="020B0502040204020203" pitchFamily="34" charset="0"/>
                        </a:rPr>
                        <a:t>Analysis from central database</a:t>
                      </a:r>
                      <a:endParaRPr lang="en-ZA" sz="1600" dirty="0">
                        <a:latin typeface="Segoe UI Light" panose="020B0502040204020203" pitchFamily="34" charset="0"/>
                        <a:cs typeface="Segoe UI Light" panose="020B0502040204020203" pitchFamily="34" charset="0"/>
                      </a:endParaRPr>
                    </a:p>
                  </a:txBody>
                  <a:tcPr/>
                </a:tc>
                <a:tc>
                  <a:txBody>
                    <a:bodyPr/>
                    <a:lstStyle/>
                    <a:p>
                      <a:r>
                        <a:rPr lang="en-US" sz="1600" dirty="0">
                          <a:latin typeface="Segoe UI Light" panose="020B0502040204020203" pitchFamily="34" charset="0"/>
                          <a:cs typeface="Segoe UI Light" panose="020B0502040204020203" pitchFamily="34" charset="0"/>
                        </a:rPr>
                        <a:t>Recommendations from implementers</a:t>
                      </a:r>
                      <a:endParaRPr lang="en-ZA" sz="16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705075428"/>
                  </a:ext>
                </a:extLst>
              </a:tr>
              <a:tr h="974817">
                <a:tc>
                  <a:txBody>
                    <a:bodyPr/>
                    <a:lstStyle/>
                    <a:p>
                      <a:r>
                        <a:rPr lang="en-US" sz="1200" b="0" dirty="0">
                          <a:latin typeface="Segoe UI Light" panose="020B0502040204020203" pitchFamily="34" charset="0"/>
                          <a:cs typeface="Segoe UI Light" panose="020B0502040204020203" pitchFamily="34" charset="0"/>
                        </a:rPr>
                        <a:t>Availability of Cooperatives Departments </a:t>
                      </a:r>
                      <a:r>
                        <a:rPr lang="en-US" sz="1200" b="0" dirty="0">
                          <a:solidFill>
                            <a:srgbClr val="FF0000"/>
                          </a:solidFill>
                          <a:latin typeface="Segoe UI Light" panose="020B0502040204020203" pitchFamily="34" charset="0"/>
                          <a:cs typeface="Segoe UI Light" panose="020B0502040204020203" pitchFamily="34" charset="0"/>
                        </a:rPr>
                        <a:t>(capacitate units responsible for cooperatives across the three spheres of government)</a:t>
                      </a:r>
                      <a:endParaRPr lang="en-ZA" sz="1200" b="0" dirty="0">
                        <a:solidFill>
                          <a:srgbClr val="FF0000"/>
                        </a:solidFill>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Only two departments (</a:t>
                      </a:r>
                      <a:r>
                        <a:rPr lang="en-US" sz="1200" b="0" dirty="0" err="1">
                          <a:latin typeface="Segoe UI Light" panose="020B0502040204020203" pitchFamily="34" charset="0"/>
                          <a:cs typeface="Segoe UI Light" panose="020B0502040204020203" pitchFamily="34" charset="0"/>
                        </a:rPr>
                        <a:t>DoH</a:t>
                      </a:r>
                      <a:r>
                        <a:rPr lang="en-US" sz="1200" b="0" dirty="0">
                          <a:latin typeface="Segoe UI Light" panose="020B0502040204020203" pitchFamily="34" charset="0"/>
                          <a:cs typeface="Segoe UI Light" panose="020B0502040204020203" pitchFamily="34" charset="0"/>
                        </a:rPr>
                        <a:t> and DoE) have contributed more than 30%  worth of procurement from GPG.  (</a:t>
                      </a:r>
                      <a:r>
                        <a:rPr lang="en-US" sz="1200" b="0" dirty="0">
                          <a:solidFill>
                            <a:srgbClr val="FF0000"/>
                          </a:solidFill>
                          <a:latin typeface="Segoe UI Light" panose="020B0502040204020203" pitchFamily="34" charset="0"/>
                          <a:cs typeface="Segoe UI Light" panose="020B0502040204020203" pitchFamily="34" charset="0"/>
                        </a:rPr>
                        <a:t>set aside 5% procurement target and make it mandatory for GPG departments and entities to procure from cooperatives)</a:t>
                      </a:r>
                      <a:endParaRPr lang="en-ZA" sz="1200" b="0" dirty="0">
                        <a:solidFill>
                          <a:srgbClr val="FF0000"/>
                        </a:solidFill>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Lack of coordination, and policy coherence (</a:t>
                      </a:r>
                      <a:r>
                        <a:rPr lang="en-US" sz="1200" b="0" dirty="0">
                          <a:solidFill>
                            <a:srgbClr val="FF0000"/>
                          </a:solidFill>
                          <a:latin typeface="Segoe UI Light" panose="020B0502040204020203" pitchFamily="34" charset="0"/>
                          <a:cs typeface="Segoe UI Light" panose="020B0502040204020203" pitchFamily="34" charset="0"/>
                        </a:rPr>
                        <a:t>create an agenda on cooperatives in IGR and ensure that the existing forums are well coordinated and enhanced)</a:t>
                      </a:r>
                      <a:endParaRPr lang="en-ZA" sz="1200" b="0" dirty="0">
                        <a:solidFill>
                          <a:srgbClr val="FF0000"/>
                        </a:solidFill>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903676229"/>
                  </a:ext>
                </a:extLst>
              </a:tr>
              <a:tr h="797578">
                <a:tc>
                  <a:txBody>
                    <a:bodyPr/>
                    <a:lstStyle/>
                    <a:p>
                      <a:r>
                        <a:rPr lang="en-US" sz="1200" b="0" dirty="0">
                          <a:latin typeface="Segoe UI Light" panose="020B0502040204020203" pitchFamily="34" charset="0"/>
                          <a:cs typeface="Segoe UI Light" panose="020B0502040204020203" pitchFamily="34" charset="0"/>
                        </a:rPr>
                        <a:t>Tax benefits for cooperatives (</a:t>
                      </a:r>
                      <a:r>
                        <a:rPr lang="en-US" sz="1200" b="0" dirty="0">
                          <a:solidFill>
                            <a:srgbClr val="FF0000"/>
                          </a:solidFill>
                          <a:latin typeface="Segoe UI Light" panose="020B0502040204020203" pitchFamily="34" charset="0"/>
                          <a:cs typeface="Segoe UI Light" panose="020B0502040204020203" pitchFamily="34" charset="0"/>
                        </a:rPr>
                        <a:t>to motivate and advocate at national government level) </a:t>
                      </a:r>
                      <a:endParaRPr lang="en-ZA" sz="1200" b="0" dirty="0">
                        <a:solidFill>
                          <a:srgbClr val="FF0000"/>
                        </a:solidFill>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Only 3 cooperatives sort markets from the private sector (</a:t>
                      </a:r>
                      <a:r>
                        <a:rPr lang="en-US" sz="1200" b="0" dirty="0">
                          <a:solidFill>
                            <a:srgbClr val="FF0000"/>
                          </a:solidFill>
                          <a:latin typeface="Segoe UI Light" panose="020B0502040204020203" pitchFamily="34" charset="0"/>
                          <a:cs typeface="Segoe UI Light" panose="020B0502040204020203" pitchFamily="34" charset="0"/>
                        </a:rPr>
                        <a:t>the new strategy recommends 3 categories of access to markets i.e. government, private sector and exports</a:t>
                      </a:r>
                      <a:r>
                        <a:rPr lang="en-US" sz="1200" b="0" dirty="0">
                          <a:latin typeface="Segoe UI Light" panose="020B0502040204020203" pitchFamily="34" charset="0"/>
                          <a:cs typeface="Segoe UI Light" panose="020B0502040204020203" pitchFamily="34" charset="0"/>
                        </a:rPr>
                        <a:t>)</a:t>
                      </a:r>
                      <a:endParaRPr lang="en-ZA" sz="1200" b="0" dirty="0">
                        <a:latin typeface="Segoe UI Light" panose="020B0502040204020203" pitchFamily="34" charset="0"/>
                        <a:cs typeface="Segoe UI Light" panose="020B0502040204020203" pitchFamily="34" charset="0"/>
                      </a:endParaRPr>
                    </a:p>
                  </a:txBody>
                  <a:tcPr/>
                </a:tc>
                <a:tc>
                  <a:txBody>
                    <a:bodyPr/>
                    <a:lstStyle/>
                    <a:p>
                      <a:r>
                        <a:rPr lang="en-US" sz="1200" b="0" dirty="0">
                          <a:latin typeface="Segoe UI Light" panose="020B0502040204020203" pitchFamily="34" charset="0"/>
                          <a:cs typeface="Segoe UI Light" panose="020B0502040204020203" pitchFamily="34" charset="0"/>
                        </a:rPr>
                        <a:t>Poor procurement from cooperatives is as a result of goods and services that are of sub-standard  (</a:t>
                      </a:r>
                      <a:r>
                        <a:rPr lang="en-US" sz="1200" b="0" dirty="0">
                          <a:solidFill>
                            <a:srgbClr val="FF0000"/>
                          </a:solidFill>
                          <a:latin typeface="Segoe UI Light" panose="020B0502040204020203" pitchFamily="34" charset="0"/>
                          <a:cs typeface="Segoe UI Light" panose="020B0502040204020203" pitchFamily="34" charset="0"/>
                        </a:rPr>
                        <a:t>support cooperatives in partnership with SABS and other partners) </a:t>
                      </a:r>
                      <a:endParaRPr lang="en-ZA" sz="1200" b="0" dirty="0">
                        <a:solidFill>
                          <a:srgbClr val="FF0000"/>
                        </a:solidFill>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168650011"/>
                  </a:ext>
                </a:extLst>
              </a:tr>
              <a:tr h="649929">
                <a:tc>
                  <a:txBody>
                    <a:bodyPr/>
                    <a:lstStyle/>
                    <a:p>
                      <a:r>
                        <a:rPr lang="en-US" sz="1200" b="0" dirty="0">
                          <a:latin typeface="Segoe UI Light" panose="020B0502040204020203" pitchFamily="34" charset="0"/>
                          <a:cs typeface="Segoe UI Light" panose="020B0502040204020203" pitchFamily="34" charset="0"/>
                        </a:rPr>
                        <a:t>The Use of SACCOS to fund Cooperatives (</a:t>
                      </a:r>
                      <a:r>
                        <a:rPr lang="en-US" sz="1200" b="0" dirty="0">
                          <a:solidFill>
                            <a:srgbClr val="FF0000"/>
                          </a:solidFill>
                          <a:latin typeface="Segoe UI Light" panose="020B0502040204020203" pitchFamily="34" charset="0"/>
                          <a:cs typeface="Segoe UI Light" panose="020B0502040204020203" pitchFamily="34" charset="0"/>
                        </a:rPr>
                        <a:t>promote the rolling out of CFIs and Coops Bank for Gauteng)</a:t>
                      </a:r>
                      <a:endParaRPr lang="en-ZA" sz="1200" b="0" dirty="0">
                        <a:solidFill>
                          <a:srgbClr val="FF0000"/>
                        </a:solidFill>
                        <a:latin typeface="Segoe UI Light" panose="020B0502040204020203" pitchFamily="34" charset="0"/>
                        <a:cs typeface="Segoe UI Light" panose="020B0502040204020203" pitchFamily="34" charset="0"/>
                      </a:endParaRPr>
                    </a:p>
                  </a:txBody>
                  <a:tcPr/>
                </a:tc>
                <a:tc rowSpan="4">
                  <a:txBody>
                    <a:bodyPr/>
                    <a:lstStyle/>
                    <a:p>
                      <a:r>
                        <a:rPr lang="en-US" sz="1200" b="1" u="sng" dirty="0">
                          <a:latin typeface="Segoe UI Light" panose="020B0502040204020203" pitchFamily="34" charset="0"/>
                          <a:cs typeface="Segoe UI Light" panose="020B0502040204020203" pitchFamily="34" charset="0"/>
                        </a:rPr>
                        <a:t>Further recommendations</a:t>
                      </a:r>
                    </a:p>
                    <a:p>
                      <a:endParaRPr lang="en-US" sz="1200" b="1" u="sng" dirty="0">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latin typeface="Segoe UI Light" panose="020B0502040204020203" pitchFamily="34" charset="0"/>
                          <a:cs typeface="Segoe UI Light" panose="020B0502040204020203" pitchFamily="34" charset="0"/>
                        </a:rPr>
                        <a:t>Promote youth cooperatives from institution of higher learning to help the province realise a dream of becoming a </a:t>
                      </a:r>
                      <a:r>
                        <a:rPr lang="en-US" sz="1200" i="1" dirty="0">
                          <a:solidFill>
                            <a:srgbClr val="FF0000"/>
                          </a:solidFill>
                          <a:latin typeface="Segoe UI Light" panose="020B0502040204020203" pitchFamily="34" charset="0"/>
                          <a:cs typeface="Segoe UI Light" panose="020B0502040204020203" pitchFamily="34" charset="0"/>
                        </a:rPr>
                        <a:t>Silicon Valley of Africa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FF0000"/>
                        </a:solidFill>
                        <a:latin typeface="Segoe UI Light" panose="020B0502040204020203" pitchFamily="34" charset="0"/>
                        <a:cs typeface="Segoe UI Light" panose="020B0502040204020203" pitchFamily="34" charset="0"/>
                      </a:endParaRPr>
                    </a:p>
                    <a:p>
                      <a:r>
                        <a:rPr lang="en-US" sz="1200" dirty="0">
                          <a:solidFill>
                            <a:srgbClr val="FF0000"/>
                          </a:solidFill>
                          <a:latin typeface="Segoe UI Light" panose="020B0502040204020203" pitchFamily="34" charset="0"/>
                          <a:cs typeface="Segoe UI Light" panose="020B0502040204020203" pitchFamily="34" charset="0"/>
                        </a:rPr>
                        <a:t>Enhance current training and mentorship programmes for cooperatives in the manufacturing sector.</a:t>
                      </a:r>
                    </a:p>
                    <a:p>
                      <a:r>
                        <a:rPr lang="en-US" sz="1200" dirty="0">
                          <a:solidFill>
                            <a:srgbClr val="FF0000"/>
                          </a:solidFill>
                          <a:latin typeface="Segoe UI Light" panose="020B0502040204020203" pitchFamily="34" charset="0"/>
                          <a:cs typeface="Segoe UI Light" panose="020B0502040204020203" pitchFamily="34" charset="0"/>
                        </a:rPr>
                        <a:t>There is a need for improved data collection across the three spheres of government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solidFill>
                          <a:srgbClr val="FF0000"/>
                        </a:solidFill>
                        <a:latin typeface="Segoe UI Light" panose="020B0502040204020203" pitchFamily="34" charset="0"/>
                        <a:cs typeface="Segoe UI Light" panose="020B0502040204020203" pitchFamily="34" charset="0"/>
                      </a:endParaRPr>
                    </a:p>
                    <a:p>
                      <a:endParaRPr lang="en-ZA" sz="1200" b="1" u="sng" dirty="0">
                        <a:latin typeface="Segoe UI Light" panose="020B0502040204020203" pitchFamily="34" charset="0"/>
                        <a:cs typeface="Segoe UI Light" panose="020B0502040204020203" pitchFamily="34" charset="0"/>
                      </a:endParaRPr>
                    </a:p>
                  </a:txBody>
                  <a:tcPr/>
                </a:tc>
                <a:tc>
                  <a:txBody>
                    <a:bodyPr/>
                    <a:lstStyle/>
                    <a:p>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1438226114"/>
                  </a:ext>
                </a:extLst>
              </a:tr>
              <a:tr h="797578">
                <a:tc>
                  <a:txBody>
                    <a:bodyPr/>
                    <a:lstStyle/>
                    <a:p>
                      <a:r>
                        <a:rPr lang="en-US" sz="1200" b="0" dirty="0">
                          <a:latin typeface="Segoe UI Light" panose="020B0502040204020203" pitchFamily="34" charset="0"/>
                          <a:cs typeface="Segoe UI Light" panose="020B0502040204020203" pitchFamily="34" charset="0"/>
                        </a:rPr>
                        <a:t>Tailor-made education programme for cooperatives through Cooperatives College (</a:t>
                      </a:r>
                      <a:r>
                        <a:rPr lang="en-US" sz="1200" b="0" dirty="0">
                          <a:solidFill>
                            <a:srgbClr val="FF0000"/>
                          </a:solidFill>
                          <a:latin typeface="Segoe UI Light" panose="020B0502040204020203" pitchFamily="34" charset="0"/>
                          <a:cs typeface="Segoe UI Light" panose="020B0502040204020203" pitchFamily="34" charset="0"/>
                        </a:rPr>
                        <a:t>partner with institutions of higher learning and TIVET colleges  to ensure tailor-made education curriculum for cooperatives)</a:t>
                      </a:r>
                      <a:endParaRPr lang="en-ZA" sz="1200" b="0" dirty="0">
                        <a:solidFill>
                          <a:srgbClr val="FF0000"/>
                        </a:solidFill>
                        <a:latin typeface="Segoe UI Light" panose="020B0502040204020203" pitchFamily="34" charset="0"/>
                        <a:cs typeface="Segoe UI Light" panose="020B0502040204020203" pitchFamily="34" charset="0"/>
                      </a:endParaRPr>
                    </a:p>
                  </a:txBody>
                  <a:tcPr/>
                </a:tc>
                <a:tc vMerge="1">
                  <a:txBody>
                    <a:bodyPr/>
                    <a:lstStyle/>
                    <a:p>
                      <a:endParaRPr lang="en-ZA" sz="1200" b="0" dirty="0">
                        <a:latin typeface="Segoe UI Light" panose="020B0502040204020203" pitchFamily="34" charset="0"/>
                        <a:cs typeface="Segoe UI Light" panose="020B0502040204020203" pitchFamily="34" charset="0"/>
                      </a:endParaRPr>
                    </a:p>
                  </a:txBody>
                  <a:tcPr/>
                </a:tc>
                <a:tc>
                  <a:txBody>
                    <a:bodyPr/>
                    <a:lstStyle/>
                    <a:p>
                      <a:endParaRPr lang="en-ZA" sz="1200" b="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366096985"/>
                  </a:ext>
                </a:extLst>
              </a:tr>
              <a:tr h="620338">
                <a:tc>
                  <a:txBody>
                    <a:bodyPr/>
                    <a:lstStyle/>
                    <a:p>
                      <a:r>
                        <a:rPr lang="en-US" sz="1200" dirty="0">
                          <a:latin typeface="Segoe UI Light" panose="020B0502040204020203" pitchFamily="34" charset="0"/>
                          <a:cs typeface="Segoe UI Light" panose="020B0502040204020203" pitchFamily="34" charset="0"/>
                        </a:rPr>
                        <a:t>Cooperatives have a footprint across all sectors including finance, electricity, housing etc. ( </a:t>
                      </a:r>
                      <a:r>
                        <a:rPr lang="en-US" sz="1200" dirty="0">
                          <a:solidFill>
                            <a:srgbClr val="FF0000"/>
                          </a:solidFill>
                          <a:latin typeface="Segoe UI Light" panose="020B0502040204020203" pitchFamily="34" charset="0"/>
                          <a:cs typeface="Segoe UI Light" panose="020B0502040204020203" pitchFamily="34" charset="0"/>
                        </a:rPr>
                        <a:t>the new strategy has added new sectors of focus for support) </a:t>
                      </a:r>
                      <a:endParaRPr lang="en-ZA" sz="1200" dirty="0">
                        <a:solidFill>
                          <a:srgbClr val="FF0000"/>
                        </a:solidFill>
                        <a:latin typeface="Segoe UI Light" panose="020B0502040204020203" pitchFamily="34" charset="0"/>
                        <a:cs typeface="Segoe UI Light" panose="020B0502040204020203" pitchFamily="34" charset="0"/>
                      </a:endParaRPr>
                    </a:p>
                  </a:txBody>
                  <a:tcPr/>
                </a:tc>
                <a:tc vMerge="1">
                  <a:txBody>
                    <a:bodyPr/>
                    <a:lstStyle/>
                    <a:p>
                      <a:endParaRPr lang="en-ZA" sz="1200" dirty="0">
                        <a:latin typeface="Segoe UI Light" panose="020B0502040204020203" pitchFamily="34" charset="0"/>
                        <a:cs typeface="Segoe UI Light" panose="020B0502040204020203" pitchFamily="34" charset="0"/>
                      </a:endParaRPr>
                    </a:p>
                  </a:txBody>
                  <a:tcPr/>
                </a:tc>
                <a:tc>
                  <a:txBody>
                    <a:bodyPr/>
                    <a:lstStyle/>
                    <a:p>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3684130533"/>
                  </a:ext>
                </a:extLst>
              </a:tr>
              <a:tr h="797578">
                <a:tc>
                  <a:txBody>
                    <a:bodyPr/>
                    <a:lstStyle/>
                    <a:p>
                      <a:r>
                        <a:rPr lang="en-US" sz="1200" dirty="0">
                          <a:latin typeface="Segoe UI Light" panose="020B0502040204020203" pitchFamily="34" charset="0"/>
                          <a:cs typeface="Segoe UI Light" panose="020B0502040204020203" pitchFamily="34" charset="0"/>
                        </a:rPr>
                        <a:t>Target cooperatives to be supported trough procurement and incubation (</a:t>
                      </a:r>
                      <a:r>
                        <a:rPr lang="en-US" sz="1200" dirty="0">
                          <a:solidFill>
                            <a:srgbClr val="FF0000"/>
                          </a:solidFill>
                          <a:latin typeface="Segoe UI Light" panose="020B0502040204020203" pitchFamily="34" charset="0"/>
                          <a:cs typeface="Segoe UI Light" panose="020B0502040204020203" pitchFamily="34" charset="0"/>
                        </a:rPr>
                        <a:t>2000 cooperatives are expected to be supported with membership of 5 natural parsons each)</a:t>
                      </a:r>
                      <a:endParaRPr lang="en-ZA" sz="1200" dirty="0">
                        <a:solidFill>
                          <a:srgbClr val="FF0000"/>
                        </a:solidFill>
                        <a:latin typeface="Segoe UI Light" panose="020B0502040204020203" pitchFamily="34" charset="0"/>
                        <a:cs typeface="Segoe UI Light" panose="020B0502040204020203" pitchFamily="34" charset="0"/>
                      </a:endParaRPr>
                    </a:p>
                  </a:txBody>
                  <a:tcPr/>
                </a:tc>
                <a:tc vMerge="1">
                  <a:txBody>
                    <a:bodyPr/>
                    <a:lstStyle/>
                    <a:p>
                      <a:endParaRPr lang="en-ZA" sz="1200" dirty="0">
                        <a:latin typeface="Segoe UI Light" panose="020B0502040204020203" pitchFamily="34" charset="0"/>
                        <a:cs typeface="Segoe UI Light" panose="020B0502040204020203" pitchFamily="34" charset="0"/>
                      </a:endParaRPr>
                    </a:p>
                  </a:txBody>
                  <a:tcPr/>
                </a:tc>
                <a:tc>
                  <a:txBody>
                    <a:bodyPr/>
                    <a:lstStyle/>
                    <a:p>
                      <a:endParaRPr lang="en-ZA" sz="1200" dirty="0">
                        <a:latin typeface="Segoe UI Light" panose="020B0502040204020203" pitchFamily="34" charset="0"/>
                        <a:cs typeface="Segoe UI Light" panose="020B0502040204020203" pitchFamily="34" charset="0"/>
                      </a:endParaRPr>
                    </a:p>
                  </a:txBody>
                  <a:tcPr/>
                </a:tc>
                <a:extLst>
                  <a:ext uri="{0D108BD9-81ED-4DB2-BD59-A6C34878D82A}">
                    <a16:rowId xmlns:a16="http://schemas.microsoft.com/office/drawing/2014/main" val="2602463409"/>
                  </a:ext>
                </a:extLst>
              </a:tr>
            </a:tbl>
          </a:graphicData>
        </a:graphic>
      </p:graphicFrame>
    </p:spTree>
    <p:extLst>
      <p:ext uri="{BB962C8B-B14F-4D97-AF65-F5344CB8AC3E}">
        <p14:creationId xmlns:p14="http://schemas.microsoft.com/office/powerpoint/2010/main" val="2730793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IMPLEMENTATION APPROACH &amp; M&amp;E</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5" y="1727083"/>
            <a:ext cx="10581640" cy="4974659"/>
          </a:xfrm>
        </p:spPr>
        <p:txBody>
          <a:bodyPr>
            <a:normAutofit fontScale="70000" lnSpcReduction="20000"/>
          </a:bodyPr>
          <a:lstStyle/>
          <a:p>
            <a:pPr algn="just"/>
            <a:r>
              <a:rPr lang="en-US" sz="2400" dirty="0">
                <a:latin typeface="Segoe UI Light" panose="020B0502040204020203" pitchFamily="34" charset="0"/>
                <a:cs typeface="Segoe UI Light" panose="020B0502040204020203" pitchFamily="34" charset="0"/>
              </a:rPr>
              <a:t>All GPD Departments to provide a target of cooperatives to support linked to designated products </a:t>
            </a:r>
          </a:p>
          <a:p>
            <a:pPr algn="just"/>
            <a:endParaRPr lang="en-US" sz="2400" dirty="0">
              <a:latin typeface="Segoe UI Light" panose="020B0502040204020203" pitchFamily="34" charset="0"/>
              <a:cs typeface="Segoe UI Light" panose="020B0502040204020203" pitchFamily="34" charset="0"/>
            </a:endParaRPr>
          </a:p>
          <a:p>
            <a:pPr algn="just">
              <a:lnSpc>
                <a:spcPct val="170000"/>
              </a:lnSpc>
            </a:pPr>
            <a:r>
              <a:rPr lang="en-US" sz="2400" dirty="0">
                <a:latin typeface="Segoe UI Light" panose="020B0502040204020203" pitchFamily="34" charset="0"/>
                <a:cs typeface="Segoe UI Light" panose="020B0502040204020203" pitchFamily="34" charset="0"/>
              </a:rPr>
              <a:t>From the BBBEE budget allocation, all departments are expected to set aside 5% for cooperatives and set targets leading to the recommended target of 2000 sustainable cooperative business entities that will create 10 000 sustainable jobs</a:t>
            </a:r>
          </a:p>
          <a:p>
            <a:pPr algn="just"/>
            <a:endParaRPr lang="en-US" sz="2400" dirty="0">
              <a:latin typeface="Segoe UI Light" panose="020B0502040204020203" pitchFamily="34" charset="0"/>
              <a:cs typeface="Segoe UI Light" panose="020B0502040204020203" pitchFamily="34" charset="0"/>
            </a:endParaRPr>
          </a:p>
          <a:p>
            <a:pPr algn="just"/>
            <a:r>
              <a:rPr lang="en-US" sz="2400" dirty="0">
                <a:latin typeface="Segoe UI Light" panose="020B0502040204020203" pitchFamily="34" charset="0"/>
                <a:cs typeface="Segoe UI Light" panose="020B0502040204020203" pitchFamily="34" charset="0"/>
              </a:rPr>
              <a:t>GDED will support the rolling out of consumer cooperatives, CFIs and Coops Bank</a:t>
            </a:r>
          </a:p>
          <a:p>
            <a:pPr algn="just"/>
            <a:endParaRPr lang="en-US" sz="2400" dirty="0">
              <a:latin typeface="Segoe UI Light" panose="020B0502040204020203" pitchFamily="34" charset="0"/>
              <a:cs typeface="Segoe UI Light" panose="020B0502040204020203" pitchFamily="34" charset="0"/>
            </a:endParaRPr>
          </a:p>
          <a:p>
            <a:pPr algn="just"/>
            <a:r>
              <a:rPr lang="en-US" sz="2400" dirty="0">
                <a:latin typeface="Segoe UI Light" panose="020B0502040204020203" pitchFamily="34" charset="0"/>
                <a:cs typeface="Segoe UI Light" panose="020B0502040204020203" pitchFamily="34" charset="0"/>
              </a:rPr>
              <a:t>GEP to provide financial and non-financial support</a:t>
            </a:r>
          </a:p>
          <a:p>
            <a:pPr algn="just"/>
            <a:endParaRPr lang="en-US" sz="2400" dirty="0">
              <a:latin typeface="Segoe UI Light" panose="020B0502040204020203" pitchFamily="34" charset="0"/>
              <a:cs typeface="Segoe UI Light" panose="020B0502040204020203" pitchFamily="34" charset="0"/>
            </a:endParaRPr>
          </a:p>
          <a:p>
            <a:pPr algn="just"/>
            <a:r>
              <a:rPr lang="en-US" sz="2400" dirty="0">
                <a:latin typeface="Segoe UI Light" panose="020B0502040204020203" pitchFamily="34" charset="0"/>
                <a:cs typeface="Segoe UI Light" panose="020B0502040204020203" pitchFamily="34" charset="0"/>
              </a:rPr>
              <a:t>Coops Unit of GEP be allocated budget to support cooperatives</a:t>
            </a:r>
          </a:p>
          <a:p>
            <a:pPr algn="just"/>
            <a:endParaRPr lang="en-US" sz="2400" dirty="0">
              <a:latin typeface="Segoe UI Light" panose="020B0502040204020203" pitchFamily="34" charset="0"/>
              <a:cs typeface="Segoe UI Light" panose="020B0502040204020203" pitchFamily="34" charset="0"/>
            </a:endParaRPr>
          </a:p>
          <a:p>
            <a:pPr algn="just"/>
            <a:r>
              <a:rPr lang="en-US" sz="2400" dirty="0">
                <a:latin typeface="Segoe UI Light" panose="020B0502040204020203" pitchFamily="34" charset="0"/>
                <a:cs typeface="Segoe UI Light" panose="020B0502040204020203" pitchFamily="34" charset="0"/>
              </a:rPr>
              <a:t>Coordinated database for monitoring and evaluation by GDED and GEP</a:t>
            </a:r>
          </a:p>
          <a:p>
            <a:pPr algn="just"/>
            <a:endParaRPr lang="en-US" sz="2400" dirty="0">
              <a:latin typeface="Segoe UI Light" panose="020B0502040204020203" pitchFamily="34" charset="0"/>
              <a:cs typeface="Segoe UI Light" panose="020B0502040204020203" pitchFamily="34" charset="0"/>
            </a:endParaRPr>
          </a:p>
          <a:p>
            <a:pPr algn="just"/>
            <a:r>
              <a:rPr lang="en-US" sz="2400" dirty="0">
                <a:latin typeface="Segoe UI Light" panose="020B0502040204020203" pitchFamily="34" charset="0"/>
                <a:cs typeface="Segoe UI Light" panose="020B0502040204020203" pitchFamily="34" charset="0"/>
              </a:rPr>
              <a:t>GDED to provide support to all departments and monitor the implementation of the strategy</a:t>
            </a:r>
          </a:p>
        </p:txBody>
      </p:sp>
    </p:spTree>
    <p:extLst>
      <p:ext uri="{BB962C8B-B14F-4D97-AF65-F5344CB8AC3E}">
        <p14:creationId xmlns:p14="http://schemas.microsoft.com/office/powerpoint/2010/main" val="4240427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Autofit/>
          </a:bodyPr>
          <a:lstStyle/>
          <a:p>
            <a:r>
              <a:rPr lang="en-US" sz="2000" b="1" dirty="0">
                <a:solidFill>
                  <a:schemeClr val="bg1"/>
                </a:solidFill>
                <a:latin typeface="Segoe UI Light" panose="020B0502040204020203" pitchFamily="34" charset="0"/>
                <a:cs typeface="Segoe UI Light" panose="020B0502040204020203" pitchFamily="34" charset="0"/>
              </a:rPr>
              <a:t>CONCLUSION</a:t>
            </a:r>
          </a:p>
        </p:txBody>
      </p:sp>
      <p:sp>
        <p:nvSpPr>
          <p:cNvPr id="5" name="Content Placeholder 4">
            <a:extLst>
              <a:ext uri="{FF2B5EF4-FFF2-40B4-BE49-F238E27FC236}">
                <a16:creationId xmlns:a16="http://schemas.microsoft.com/office/drawing/2014/main" id="{CF3882A7-7F37-43E4-AC07-5879B9DC312B}"/>
              </a:ext>
            </a:extLst>
          </p:cNvPr>
          <p:cNvSpPr>
            <a:spLocks noGrp="1"/>
          </p:cNvSpPr>
          <p:nvPr>
            <p:ph idx="1"/>
          </p:nvPr>
        </p:nvSpPr>
        <p:spPr>
          <a:xfrm>
            <a:off x="1340283" y="1652004"/>
            <a:ext cx="10013515" cy="4830669"/>
          </a:xfrm>
        </p:spPr>
        <p:txBody>
          <a:bodyPr>
            <a:normAutofit fontScale="92500" lnSpcReduction="20000"/>
          </a:bodyPr>
          <a:lstStyle/>
          <a:p>
            <a:pPr algn="just"/>
            <a:r>
              <a:rPr lang="en-US" sz="1800" dirty="0">
                <a:latin typeface="Segoe UI Light" panose="020B0502040204020203" pitchFamily="34" charset="0"/>
                <a:cs typeface="Segoe UI Light" panose="020B0502040204020203" pitchFamily="34" charset="0"/>
              </a:rPr>
              <a:t>There is a need to ensure growth, development and sustainability of cooperatives through innovative funding solutions, technical training and skills as well as promotion of training on principles of cooperatives as these are biggest attributes to high failure/death rate.</a:t>
            </a:r>
          </a:p>
          <a:p>
            <a:pPr algn="just"/>
            <a:endParaRPr lang="en-US" sz="1800" dirty="0">
              <a:latin typeface="Segoe UI Light" panose="020B0502040204020203" pitchFamily="34" charset="0"/>
              <a:cs typeface="Segoe UI Light" panose="020B0502040204020203" pitchFamily="34" charset="0"/>
            </a:endParaRPr>
          </a:p>
          <a:p>
            <a:pPr algn="just"/>
            <a:r>
              <a:rPr lang="en-US" sz="1800" dirty="0">
                <a:latin typeface="Segoe UI Light" panose="020B0502040204020203" pitchFamily="34" charset="0"/>
                <a:cs typeface="Segoe UI Light" panose="020B0502040204020203" pitchFamily="34" charset="0"/>
              </a:rPr>
              <a:t>Enhancement of government procurement from cooperatives will go a long way in promoting inclusive ownership of assets in our local communities. TEDA makes provision for targeted procurement from Township Economic Zones hence cooperatives ought to benefit from this.</a:t>
            </a:r>
          </a:p>
          <a:p>
            <a:pPr algn="just"/>
            <a:endParaRPr lang="en-US" sz="1800" dirty="0">
              <a:latin typeface="Segoe UI Light" panose="020B0502040204020203" pitchFamily="34" charset="0"/>
              <a:cs typeface="Segoe UI Light" panose="020B0502040204020203" pitchFamily="34" charset="0"/>
            </a:endParaRPr>
          </a:p>
          <a:p>
            <a:pPr algn="just"/>
            <a:r>
              <a:rPr lang="en-US" sz="1800" dirty="0">
                <a:latin typeface="Segoe UI Light" panose="020B0502040204020203" pitchFamily="34" charset="0"/>
                <a:cs typeface="Segoe UI Light" panose="020B0502040204020203" pitchFamily="34" charset="0"/>
              </a:rPr>
              <a:t>Rigorous support and funding of consumer cooperatives can bring a paradigm shift in the retail sector, particularly in townships</a:t>
            </a:r>
          </a:p>
          <a:p>
            <a:pPr algn="just"/>
            <a:endParaRPr lang="en-US" sz="1800" dirty="0">
              <a:latin typeface="Segoe UI Light" panose="020B0502040204020203" pitchFamily="34" charset="0"/>
              <a:cs typeface="Segoe UI Light" panose="020B0502040204020203" pitchFamily="34" charset="0"/>
            </a:endParaRPr>
          </a:p>
          <a:p>
            <a:pPr algn="just"/>
            <a:r>
              <a:rPr lang="en-US" sz="1800" dirty="0">
                <a:latin typeface="Segoe UI Light" panose="020B0502040204020203" pitchFamily="34" charset="0"/>
                <a:cs typeface="Segoe UI Light" panose="020B0502040204020203" pitchFamily="34" charset="0"/>
              </a:rPr>
              <a:t>The incubation programme can assist the province to realise sustainable cooperatives in manufacturing as well as realise the township revitilisation agenda of creating productive assets and jobs</a:t>
            </a:r>
          </a:p>
          <a:p>
            <a:pPr algn="just"/>
            <a:endParaRPr lang="en-US" sz="1800" dirty="0">
              <a:latin typeface="Segoe UI Light" panose="020B0502040204020203" pitchFamily="34" charset="0"/>
              <a:cs typeface="Segoe UI Light" panose="020B0502040204020203" pitchFamily="34" charset="0"/>
            </a:endParaRPr>
          </a:p>
          <a:p>
            <a:pPr algn="just"/>
            <a:r>
              <a:rPr lang="en-US" sz="1800" dirty="0">
                <a:latin typeface="Segoe UI Light" panose="020B0502040204020203" pitchFamily="34" charset="0"/>
                <a:cs typeface="Segoe UI Light" panose="020B0502040204020203" pitchFamily="34" charset="0"/>
              </a:rPr>
              <a:t>Industrial cooperatives can be key in expanding the manufacturing base of the province</a:t>
            </a:r>
          </a:p>
          <a:p>
            <a:pPr marL="0" indent="0" algn="just">
              <a:buNone/>
            </a:pPr>
            <a:endParaRPr lang="en-US" sz="1800" dirty="0">
              <a:latin typeface="Segoe UI Light" panose="020B0502040204020203" pitchFamily="34" charset="0"/>
              <a:cs typeface="Segoe UI Light" panose="020B0502040204020203" pitchFamily="34" charset="0"/>
            </a:endParaRPr>
          </a:p>
          <a:p>
            <a:pPr algn="just"/>
            <a:r>
              <a:rPr lang="en-US" sz="1800" dirty="0">
                <a:latin typeface="Segoe UI Light" panose="020B0502040204020203" pitchFamily="34" charset="0"/>
                <a:cs typeface="Segoe UI Light" panose="020B0502040204020203" pitchFamily="34" charset="0"/>
              </a:rPr>
              <a:t>Graduate cooperatives are envisaged to play a key role to venture into sectors of high levels of technology and digitization</a:t>
            </a:r>
          </a:p>
          <a:p>
            <a:pPr marL="0" indent="0" algn="just">
              <a:buNone/>
            </a:pPr>
            <a:endParaRPr lang="en-ZA" sz="1800" b="1"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63329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Autofit/>
          </a:bodyPr>
          <a:lstStyle/>
          <a:p>
            <a:r>
              <a:rPr lang="en-US" sz="2000" b="1" dirty="0">
                <a:solidFill>
                  <a:schemeClr val="bg1"/>
                </a:solidFill>
                <a:latin typeface="Segoe UI Light" panose="020B0502040204020203" pitchFamily="34" charset="0"/>
                <a:cs typeface="Segoe UI Light" panose="020B0502040204020203" pitchFamily="34" charset="0"/>
              </a:rPr>
              <a:t>RECOMMENDATION</a:t>
            </a:r>
          </a:p>
        </p:txBody>
      </p:sp>
      <p:sp>
        <p:nvSpPr>
          <p:cNvPr id="5" name="Content Placeholder 4">
            <a:extLst>
              <a:ext uri="{FF2B5EF4-FFF2-40B4-BE49-F238E27FC236}">
                <a16:creationId xmlns:a16="http://schemas.microsoft.com/office/drawing/2014/main" id="{CF3882A7-7F37-43E4-AC07-5879B9DC312B}"/>
              </a:ext>
            </a:extLst>
          </p:cNvPr>
          <p:cNvSpPr>
            <a:spLocks noGrp="1"/>
          </p:cNvSpPr>
          <p:nvPr>
            <p:ph idx="1"/>
          </p:nvPr>
        </p:nvSpPr>
        <p:spPr>
          <a:xfrm>
            <a:off x="1340284" y="1901043"/>
            <a:ext cx="10515600" cy="3890736"/>
          </a:xfrm>
        </p:spPr>
        <p:txBody>
          <a:bodyPr>
            <a:normAutofit fontScale="85000" lnSpcReduction="20000"/>
          </a:bodyPr>
          <a:lstStyle/>
          <a:p>
            <a:pPr marL="0" indent="0" algn="just">
              <a:buNone/>
            </a:pPr>
            <a:r>
              <a:rPr lang="en-US" sz="2000" b="1" dirty="0">
                <a:latin typeface="Segoe UI Light" panose="020B0502040204020203" pitchFamily="34" charset="0"/>
                <a:cs typeface="Segoe UI Light" panose="020B0502040204020203" pitchFamily="34" charset="0"/>
              </a:rPr>
              <a:t>It is recommended that EXCO approves :</a:t>
            </a:r>
          </a:p>
          <a:p>
            <a:pPr marL="0" indent="0" algn="just">
              <a:buNone/>
            </a:pPr>
            <a:endParaRPr lang="en-US" sz="2000" dirty="0">
              <a:latin typeface="Segoe UI Light" panose="020B0502040204020203" pitchFamily="34" charset="0"/>
              <a:cs typeface="Segoe UI Light" panose="020B0502040204020203" pitchFamily="34" charset="0"/>
            </a:endParaRPr>
          </a:p>
          <a:p>
            <a:pPr algn="just"/>
            <a:r>
              <a:rPr lang="en-US" sz="2000" dirty="0">
                <a:latin typeface="Segoe UI Light" panose="020B0502040204020203" pitchFamily="34" charset="0"/>
                <a:cs typeface="Segoe UI Light" panose="020B0502040204020203" pitchFamily="34" charset="0"/>
              </a:rPr>
              <a:t>The revised Gauteng Cooperatives Development Strategy: 2022-2025 and pending finalization of the implementation plan. </a:t>
            </a:r>
          </a:p>
          <a:p>
            <a:pPr marL="0" indent="0" algn="just">
              <a:buNone/>
            </a:pPr>
            <a:endParaRPr lang="en-US" sz="2000" dirty="0">
              <a:latin typeface="Segoe UI Light" panose="020B0502040204020203" pitchFamily="34" charset="0"/>
              <a:cs typeface="Segoe UI Light" panose="020B0502040204020203" pitchFamily="34" charset="0"/>
            </a:endParaRPr>
          </a:p>
          <a:p>
            <a:pPr algn="just"/>
            <a:r>
              <a:rPr lang="en-US" sz="2000" dirty="0">
                <a:latin typeface="Segoe UI Light" panose="020B0502040204020203" pitchFamily="34" charset="0"/>
                <a:cs typeface="Segoe UI Light" panose="020B0502040204020203" pitchFamily="34" charset="0"/>
              </a:rPr>
              <a:t>The 5% procurement budget set aside (from the targeted 40% BBBEE budget) by all GPG departments for cooperatives. The list of products for procurement is attached as part of the addendum for the strategy. </a:t>
            </a:r>
          </a:p>
          <a:p>
            <a:pPr marL="0" indent="0" algn="just">
              <a:buNone/>
            </a:pPr>
            <a:endParaRPr lang="en-US" sz="2000" dirty="0">
              <a:latin typeface="Segoe UI Light" panose="020B0502040204020203" pitchFamily="34" charset="0"/>
              <a:cs typeface="Segoe UI Light" panose="020B0502040204020203" pitchFamily="34" charset="0"/>
            </a:endParaRPr>
          </a:p>
          <a:p>
            <a:pPr algn="just"/>
            <a:r>
              <a:rPr lang="en-US" sz="2000" dirty="0">
                <a:latin typeface="Segoe UI Light" panose="020B0502040204020203" pitchFamily="34" charset="0"/>
                <a:cs typeface="Segoe UI Light" panose="020B0502040204020203" pitchFamily="34" charset="0"/>
              </a:rPr>
              <a:t>That GPG discontinues individual departmental training </a:t>
            </a:r>
            <a:r>
              <a:rPr lang="en-US" sz="2000" dirty="0" err="1">
                <a:latin typeface="Segoe UI Light" panose="020B0502040204020203" pitchFamily="34" charset="0"/>
                <a:cs typeface="Segoe UI Light" panose="020B0502040204020203" pitchFamily="34" charset="0"/>
              </a:rPr>
              <a:t>programmes</a:t>
            </a:r>
            <a:r>
              <a:rPr lang="en-US" sz="2000" dirty="0">
                <a:latin typeface="Segoe UI Light" panose="020B0502040204020203" pitchFamily="34" charset="0"/>
                <a:cs typeface="Segoe UI Light" panose="020B0502040204020203" pitchFamily="34" charset="0"/>
              </a:rPr>
              <a:t> and implements a tailormade cooperative enterprise curriculum in partnership with institutions of higher learning, TVET colleges and private sector to provide relevant and impactful training to cooperatives.</a:t>
            </a:r>
          </a:p>
          <a:p>
            <a:pPr marL="0" indent="0" algn="just">
              <a:buNone/>
            </a:pPr>
            <a:endParaRPr lang="en-US" sz="2000" dirty="0">
              <a:latin typeface="Segoe UI Light" panose="020B0502040204020203" pitchFamily="34" charset="0"/>
              <a:cs typeface="Segoe UI Light" panose="020B0502040204020203" pitchFamily="34" charset="0"/>
            </a:endParaRPr>
          </a:p>
          <a:p>
            <a:pPr algn="just"/>
            <a:r>
              <a:rPr lang="en-US" sz="2000" dirty="0">
                <a:latin typeface="Segoe UI Light" panose="020B0502040204020203" pitchFamily="34" charset="0"/>
                <a:cs typeface="Segoe UI Light" panose="020B0502040204020203" pitchFamily="34" charset="0"/>
              </a:rPr>
              <a:t>That all departments commit to the provincial target of supporting 2000 sustainable cooperatives  in the province leading to 2025.</a:t>
            </a:r>
          </a:p>
          <a:p>
            <a:pPr marL="0" indent="0" algn="just">
              <a:buNone/>
            </a:pPr>
            <a:endParaRPr lang="en-ZA" sz="1800" b="1"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406475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DA302B-B6E1-46A7-9A8E-B02658957500}"/>
              </a:ext>
            </a:extLst>
          </p:cNvPr>
          <p:cNvSpPr>
            <a:spLocks noGrp="1"/>
          </p:cNvSpPr>
          <p:nvPr>
            <p:ph type="sldNum" sz="quarter" idx="12"/>
          </p:nvPr>
        </p:nvSpPr>
        <p:spPr/>
        <p:txBody>
          <a:bodyPr/>
          <a:lstStyle/>
          <a:p>
            <a:fld id="{093862CD-2CE4-D846-9F15-15300DCE1BBC}" type="slidenum">
              <a:rPr lang="en-US" smtClean="0"/>
              <a:pPr/>
              <a:t>27</a:t>
            </a:fld>
            <a:endParaRPr lang="en-US" dirty="0"/>
          </a:p>
        </p:txBody>
      </p:sp>
      <p:pic>
        <p:nvPicPr>
          <p:cNvPr id="5" name="Content Placeholder 6">
            <a:extLst>
              <a:ext uri="{FF2B5EF4-FFF2-40B4-BE49-F238E27FC236}">
                <a16:creationId xmlns:a16="http://schemas.microsoft.com/office/drawing/2014/main" id="{5618EE7C-CA12-4F1A-A3ED-83A9F8A904EE}"/>
              </a:ext>
            </a:extLst>
          </p:cNvPr>
          <p:cNvPicPr>
            <a:picLocks noGrp="1" noChangeAspect="1"/>
          </p:cNvPicPr>
          <p:nvPr>
            <p:ph idx="1"/>
          </p:nvPr>
        </p:nvPicPr>
        <p:blipFill>
          <a:blip r:embed="rId2"/>
          <a:stretch>
            <a:fillRect/>
          </a:stretch>
        </p:blipFill>
        <p:spPr>
          <a:xfrm>
            <a:off x="2362202" y="1815194"/>
            <a:ext cx="8022771" cy="3842657"/>
          </a:xfrm>
          <a:prstGeom prst="rect">
            <a:avLst/>
          </a:prstGeom>
        </p:spPr>
      </p:pic>
    </p:spTree>
    <p:extLst>
      <p:ext uri="{BB962C8B-B14F-4D97-AF65-F5344CB8AC3E}">
        <p14:creationId xmlns:p14="http://schemas.microsoft.com/office/powerpoint/2010/main" val="7610491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PURPOSE</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51301" y="1836642"/>
            <a:ext cx="10013516" cy="4351338"/>
          </a:xfrm>
        </p:spPr>
        <p:txBody>
          <a:bodyPr>
            <a:normAutofit/>
          </a:bodyPr>
          <a:lstStyle/>
          <a:p>
            <a:pPr marL="0" indent="0">
              <a:lnSpc>
                <a:spcPct val="150000"/>
              </a:lnSpc>
              <a:buNone/>
            </a:pPr>
            <a:r>
              <a:rPr lang="en-US" sz="2400" dirty="0">
                <a:latin typeface="Segoe UI Light" panose="020B0502040204020203" pitchFamily="34" charset="0"/>
                <a:cs typeface="Segoe UI Light" panose="020B0502040204020203" pitchFamily="34" charset="0"/>
              </a:rPr>
              <a:t>To seek EXCO approval of the revised Gauteng Cooperatives Development Strategy: 2022-2025 pending the finalization of the Implementation Plan.  </a:t>
            </a:r>
          </a:p>
          <a:p>
            <a:endParaRPr lang="en-US" sz="2400" dirty="0">
              <a:latin typeface="Segoe UI Light" panose="020B0502040204020203" pitchFamily="34" charset="0"/>
              <a:cs typeface="Segoe UI Light" panose="020B0502040204020203" pitchFamily="34" charset="0"/>
            </a:endParaRPr>
          </a:p>
          <a:p>
            <a:pPr marL="0" indent="0">
              <a:buNone/>
            </a:pPr>
            <a:endParaRPr lang="en-US" sz="2400" dirty="0">
              <a:latin typeface="Segoe UI Light" panose="020B0502040204020203" pitchFamily="34" charset="0"/>
              <a:cs typeface="Segoe UI Light" panose="020B0502040204020203"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76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4" y="107723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BACKGROUND: </a:t>
            </a:r>
            <a:r>
              <a:rPr lang="en-US" sz="2000" b="1" dirty="0">
                <a:solidFill>
                  <a:schemeClr val="accent4">
                    <a:lumMod val="75000"/>
                  </a:schemeClr>
                </a:solidFill>
                <a:latin typeface="Segoe UI Light" panose="020B0502040204020203" pitchFamily="34" charset="0"/>
                <a:cs typeface="Segoe UI Light" panose="020B0502040204020203" pitchFamily="34" charset="0"/>
              </a:rPr>
              <a:t>UNDERSTANDING THE SCOPE OF COOPERATIVES</a:t>
            </a:r>
          </a:p>
        </p:txBody>
      </p:sp>
      <p:pic>
        <p:nvPicPr>
          <p:cNvPr id="5" name="Picture 4">
            <a:extLst>
              <a:ext uri="{FF2B5EF4-FFF2-40B4-BE49-F238E27FC236}">
                <a16:creationId xmlns:a16="http://schemas.microsoft.com/office/drawing/2014/main" id="{8FBE0BB5-669A-AE45-99EE-0D3FB975B8D4}"/>
              </a:ext>
            </a:extLst>
          </p:cNvPr>
          <p:cNvPicPr>
            <a:picLocks noChangeAspect="1"/>
          </p:cNvPicPr>
          <p:nvPr/>
        </p:nvPicPr>
        <p:blipFill>
          <a:blip r:embed="rId3"/>
          <a:stretch>
            <a:fillRect/>
          </a:stretch>
        </p:blipFill>
        <p:spPr>
          <a:xfrm>
            <a:off x="4817088" y="3815848"/>
            <a:ext cx="7158814" cy="1933809"/>
          </a:xfrm>
          <a:prstGeom prst="rect">
            <a:avLst/>
          </a:prstGeom>
        </p:spPr>
      </p:pic>
      <p:pic>
        <p:nvPicPr>
          <p:cNvPr id="9" name="Picture 8">
            <a:extLst>
              <a:ext uri="{FF2B5EF4-FFF2-40B4-BE49-F238E27FC236}">
                <a16:creationId xmlns:a16="http://schemas.microsoft.com/office/drawing/2014/main" id="{15940A22-79F5-1A42-A606-6D06A94B537B}"/>
              </a:ext>
            </a:extLst>
          </p:cNvPr>
          <p:cNvPicPr>
            <a:picLocks noChangeAspect="1"/>
          </p:cNvPicPr>
          <p:nvPr/>
        </p:nvPicPr>
        <p:blipFill>
          <a:blip r:embed="rId4"/>
          <a:stretch>
            <a:fillRect/>
          </a:stretch>
        </p:blipFill>
        <p:spPr>
          <a:xfrm>
            <a:off x="4600193" y="1640189"/>
            <a:ext cx="7256439" cy="1933809"/>
          </a:xfrm>
          <a:prstGeom prst="rect">
            <a:avLst/>
          </a:prstGeom>
        </p:spPr>
      </p:pic>
      <p:graphicFrame>
        <p:nvGraphicFramePr>
          <p:cNvPr id="10" name="Diagram 9">
            <a:extLst>
              <a:ext uri="{FF2B5EF4-FFF2-40B4-BE49-F238E27FC236}">
                <a16:creationId xmlns:a16="http://schemas.microsoft.com/office/drawing/2014/main" id="{71A57D2C-55BB-494C-95A8-1636E33BD143}"/>
              </a:ext>
            </a:extLst>
          </p:cNvPr>
          <p:cNvGraphicFramePr/>
          <p:nvPr>
            <p:extLst>
              <p:ext uri="{D42A27DB-BD31-4B8C-83A1-F6EECF244321}">
                <p14:modId xmlns:p14="http://schemas.microsoft.com/office/powerpoint/2010/main" val="3968362993"/>
              </p:ext>
            </p:extLst>
          </p:nvPr>
        </p:nvGraphicFramePr>
        <p:xfrm>
          <a:off x="335368" y="1807603"/>
          <a:ext cx="5023262" cy="33460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01345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Autofit/>
          </a:bodyPr>
          <a:lstStyle/>
          <a:p>
            <a:r>
              <a:rPr lang="en-US" sz="2000" b="1" dirty="0">
                <a:solidFill>
                  <a:schemeClr val="bg1"/>
                </a:solidFill>
                <a:latin typeface="Segoe UI Light" panose="020B0502040204020203" pitchFamily="34" charset="0"/>
                <a:cs typeface="Segoe UI Light" panose="020B0502040204020203" pitchFamily="34" charset="0"/>
              </a:rPr>
              <a:t>PROBLEM  STATEMENT</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5777948" y="1843777"/>
            <a:ext cx="6255026" cy="4792340"/>
          </a:xfrm>
        </p:spPr>
        <p:txBody>
          <a:bodyPr>
            <a:normAutofit fontScale="70000" lnSpcReduction="20000"/>
          </a:bodyPr>
          <a:lstStyle/>
          <a:p>
            <a:pPr algn="just">
              <a:lnSpc>
                <a:spcPct val="100000"/>
              </a:lnSpc>
              <a:spcBef>
                <a:spcPts val="0"/>
              </a:spcBef>
              <a:defRPr/>
            </a:pPr>
            <a:r>
              <a:rPr lang="en-US" sz="2400" dirty="0">
                <a:latin typeface="Segoe UI Light" panose="020B0502040204020203" pitchFamily="34" charset="0"/>
                <a:cs typeface="Segoe UI Light" panose="020B0502040204020203" pitchFamily="34" charset="0"/>
              </a:rPr>
              <a:t>Challenges confronting the cooperative sector continued unabated not withstanding the support provided. The impact of Covid-19 has further exacerbated  </a:t>
            </a:r>
          </a:p>
          <a:p>
            <a:pPr algn="just">
              <a:lnSpc>
                <a:spcPct val="100000"/>
              </a:lnSpc>
              <a:spcBef>
                <a:spcPts val="0"/>
              </a:spcBef>
              <a:defRPr/>
            </a:pPr>
            <a:endParaRPr lang="en-US" sz="2400" dirty="0">
              <a:latin typeface="Segoe UI Light" panose="020B0502040204020203" pitchFamily="34" charset="0"/>
              <a:cs typeface="Segoe UI Light" panose="020B0502040204020203" pitchFamily="34" charset="0"/>
            </a:endParaRPr>
          </a:p>
          <a:p>
            <a:pPr algn="just">
              <a:lnSpc>
                <a:spcPct val="100000"/>
              </a:lnSpc>
              <a:spcBef>
                <a:spcPts val="0"/>
              </a:spcBef>
              <a:defRPr/>
            </a:pPr>
            <a:r>
              <a:rPr lang="en-US" sz="2400" dirty="0">
                <a:latin typeface="Segoe UI Light" panose="020B0502040204020203" pitchFamily="34" charset="0"/>
                <a:cs typeface="Segoe UI Light" panose="020B0502040204020203" pitchFamily="34" charset="0"/>
              </a:rPr>
              <a:t>some weaknesses in the space of cooperatives and exposed the inequality that continues to exist in our country and province.</a:t>
            </a:r>
          </a:p>
          <a:p>
            <a:pPr marL="171450" lvl="0" indent="-171450" algn="just">
              <a:lnSpc>
                <a:spcPct val="100000"/>
              </a:lnSpc>
              <a:spcBef>
                <a:spcPts val="0"/>
              </a:spcBef>
              <a:defRPr/>
            </a:pPr>
            <a:endParaRPr lang="en-US" sz="2400" dirty="0">
              <a:latin typeface="Segoe UI Light" panose="020B0502040204020203" pitchFamily="34" charset="0"/>
              <a:cs typeface="Segoe UI Light" panose="020B0502040204020203" pitchFamily="34" charset="0"/>
            </a:endParaRPr>
          </a:p>
          <a:p>
            <a:pPr marL="171450" lvl="0" indent="-171450" algn="just">
              <a:lnSpc>
                <a:spcPct val="100000"/>
              </a:lnSpc>
              <a:spcBef>
                <a:spcPts val="0"/>
              </a:spcBef>
              <a:defRPr/>
            </a:pPr>
            <a:r>
              <a:rPr lang="en-US" sz="2400" dirty="0">
                <a:latin typeface="Segoe UI Light" panose="020B0502040204020203" pitchFamily="34" charset="0"/>
                <a:cs typeface="Segoe UI Light" panose="020B0502040204020203" pitchFamily="34" charset="0"/>
              </a:rPr>
              <a:t>The CIPC states that at national level, the mortality rate stands at 88% as at 2019 and in Gauteng it is at 83%.</a:t>
            </a:r>
          </a:p>
          <a:p>
            <a:pPr marL="171450" lvl="0" indent="-171450" algn="just">
              <a:lnSpc>
                <a:spcPct val="100000"/>
              </a:lnSpc>
              <a:spcBef>
                <a:spcPts val="0"/>
              </a:spcBef>
              <a:defRPr/>
            </a:pPr>
            <a:endParaRPr lang="en-US" sz="2400" dirty="0">
              <a:latin typeface="Segoe UI Light" panose="020B0502040204020203" pitchFamily="34" charset="0"/>
              <a:cs typeface="Segoe UI Light" panose="020B0502040204020203" pitchFamily="34" charset="0"/>
            </a:endParaRPr>
          </a:p>
          <a:p>
            <a:pPr marL="171450" lvl="0" indent="-171450" algn="just">
              <a:lnSpc>
                <a:spcPct val="100000"/>
              </a:lnSpc>
              <a:spcBef>
                <a:spcPts val="0"/>
              </a:spcBef>
              <a:defRPr/>
            </a:pPr>
            <a:r>
              <a:rPr lang="en-US" sz="2400" dirty="0">
                <a:latin typeface="Segoe UI Light" panose="020B0502040204020203" pitchFamily="34" charset="0"/>
                <a:cs typeface="Segoe UI Light" panose="020B0502040204020203" pitchFamily="34" charset="0"/>
              </a:rPr>
              <a:t>Sector analysis shows a mortality rate that ranges from as low as 68% to as high as 98,2% for Housing and Trading sectors consecutively (Ibid, 40)</a:t>
            </a:r>
          </a:p>
          <a:p>
            <a:pPr marL="171450" lvl="0" indent="-171450" algn="just">
              <a:lnSpc>
                <a:spcPct val="100000"/>
              </a:lnSpc>
              <a:spcBef>
                <a:spcPts val="0"/>
              </a:spcBef>
              <a:defRPr/>
            </a:pPr>
            <a:endParaRPr lang="en-US" sz="2400" dirty="0">
              <a:latin typeface="Segoe UI Light" panose="020B0502040204020203" pitchFamily="34" charset="0"/>
              <a:cs typeface="Segoe UI Light" panose="020B0502040204020203" pitchFamily="34" charset="0"/>
            </a:endParaRPr>
          </a:p>
          <a:p>
            <a:pPr marL="171450" lvl="0" indent="-171450" algn="just">
              <a:lnSpc>
                <a:spcPct val="100000"/>
              </a:lnSpc>
              <a:spcBef>
                <a:spcPts val="0"/>
              </a:spcBef>
              <a:defRPr/>
            </a:pPr>
            <a:r>
              <a:rPr lang="en-US" sz="2400" dirty="0" err="1">
                <a:latin typeface="Segoe UI Light" panose="020B0502040204020203" pitchFamily="34" charset="0"/>
                <a:cs typeface="Segoe UI Light" panose="020B0502040204020203" pitchFamily="34" charset="0"/>
              </a:rPr>
              <a:t>Kanyane</a:t>
            </a:r>
            <a:r>
              <a:rPr lang="en-US" sz="2400" dirty="0">
                <a:latin typeface="Segoe UI Light" panose="020B0502040204020203" pitchFamily="34" charset="0"/>
                <a:cs typeface="Segoe UI Light" panose="020B0502040204020203" pitchFamily="34" charset="0"/>
              </a:rPr>
              <a:t> and </a:t>
            </a:r>
            <a:r>
              <a:rPr lang="en-US" sz="2400" dirty="0" err="1">
                <a:latin typeface="Segoe UI Light" panose="020B0502040204020203" pitchFamily="34" charset="0"/>
                <a:cs typeface="Segoe UI Light" panose="020B0502040204020203" pitchFamily="34" charset="0"/>
              </a:rPr>
              <a:t>Ilorah</a:t>
            </a:r>
            <a:r>
              <a:rPr lang="en-US" sz="2400" dirty="0">
                <a:latin typeface="Segoe UI Light" panose="020B0502040204020203" pitchFamily="34" charset="0"/>
                <a:cs typeface="Segoe UI Light" panose="020B0502040204020203" pitchFamily="34" charset="0"/>
              </a:rPr>
              <a:t> (2015, 13) state that those that remain in business remain under-developed, resulting in their deteriorating contribution to domestic economic growth</a:t>
            </a:r>
          </a:p>
          <a:p>
            <a:pPr marL="171450" lvl="0" indent="-171450" algn="just">
              <a:lnSpc>
                <a:spcPct val="100000"/>
              </a:lnSpc>
              <a:spcBef>
                <a:spcPts val="0"/>
              </a:spcBef>
              <a:defRPr/>
            </a:pPr>
            <a:endParaRPr lang="en-US" sz="2400" dirty="0">
              <a:latin typeface="Segoe UI Light" panose="020B0502040204020203" pitchFamily="34" charset="0"/>
              <a:cs typeface="Segoe UI Light" panose="020B0502040204020203" pitchFamily="34" charset="0"/>
            </a:endParaRPr>
          </a:p>
          <a:p>
            <a:pPr marL="171450" lvl="0" indent="-171450" algn="just">
              <a:lnSpc>
                <a:spcPct val="100000"/>
              </a:lnSpc>
              <a:spcBef>
                <a:spcPts val="0"/>
              </a:spcBef>
              <a:defRPr/>
            </a:pPr>
            <a:r>
              <a:rPr lang="en-US" sz="2400" dirty="0">
                <a:latin typeface="Segoe UI Light" panose="020B0502040204020203" pitchFamily="34" charset="0"/>
                <a:cs typeface="Segoe UI Light" panose="020B0502040204020203" pitchFamily="34" charset="0"/>
              </a:rPr>
              <a:t>Although there are pockets of success and excellence, these are limited, and they need to be replicated. </a:t>
            </a:r>
            <a:endParaRPr lang="en-US" sz="2400" dirty="0">
              <a:latin typeface="Arial" panose="020B0604020202020204" pitchFamily="34" charset="0"/>
              <a:cs typeface="Arial" panose="020B0604020202020204" pitchFamily="34" charset="0"/>
            </a:endParaRPr>
          </a:p>
          <a:p>
            <a:pPr marL="0" indent="0" algn="just">
              <a:buNone/>
            </a:pPr>
            <a:endParaRPr lang="en-US" sz="2400" dirty="0">
              <a:latin typeface="Arial" panose="020B0604020202020204" pitchFamily="34" charset="0"/>
              <a:cs typeface="Arial" panose="020B0604020202020204" pitchFamily="34" charset="0"/>
            </a:endParaRPr>
          </a:p>
        </p:txBody>
      </p:sp>
      <p:pic>
        <p:nvPicPr>
          <p:cNvPr id="4" name="Content Placeholder 6">
            <a:extLst>
              <a:ext uri="{FF2B5EF4-FFF2-40B4-BE49-F238E27FC236}">
                <a16:creationId xmlns:a16="http://schemas.microsoft.com/office/drawing/2014/main" id="{2D5C3681-4CAA-CE4B-AA9B-DBF608A7A270}"/>
              </a:ext>
            </a:extLst>
          </p:cNvPr>
          <p:cNvPicPr>
            <a:picLocks noChangeAspect="1"/>
          </p:cNvPicPr>
          <p:nvPr/>
        </p:nvPicPr>
        <p:blipFill>
          <a:blip r:embed="rId3"/>
          <a:stretch>
            <a:fillRect/>
          </a:stretch>
        </p:blipFill>
        <p:spPr>
          <a:xfrm>
            <a:off x="1102323" y="3465672"/>
            <a:ext cx="4742683" cy="3170445"/>
          </a:xfrm>
          <a:prstGeom prst="rect">
            <a:avLst/>
          </a:prstGeom>
        </p:spPr>
      </p:pic>
      <p:sp>
        <p:nvSpPr>
          <p:cNvPr id="3" name="TextBox 2">
            <a:extLst>
              <a:ext uri="{FF2B5EF4-FFF2-40B4-BE49-F238E27FC236}">
                <a16:creationId xmlns:a16="http://schemas.microsoft.com/office/drawing/2014/main" id="{793965E9-93F3-734D-AD9B-3C7848683E9C}"/>
              </a:ext>
            </a:extLst>
          </p:cNvPr>
          <p:cNvSpPr txBox="1"/>
          <p:nvPr/>
        </p:nvSpPr>
        <p:spPr>
          <a:xfrm>
            <a:off x="1340283" y="2179888"/>
            <a:ext cx="1444488" cy="307777"/>
          </a:xfrm>
          <a:prstGeom prst="rect">
            <a:avLst/>
          </a:prstGeom>
          <a:noFill/>
        </p:spPr>
        <p:txBody>
          <a:bodyPr wrap="square" rtlCol="0">
            <a:spAutoFit/>
          </a:bodyPr>
          <a:lstStyle/>
          <a:p>
            <a:r>
              <a:rPr lang="en-US" sz="1400" dirty="0"/>
              <a:t>Low survival rate</a:t>
            </a:r>
          </a:p>
        </p:txBody>
      </p:sp>
      <p:sp>
        <p:nvSpPr>
          <p:cNvPr id="6" name="TextBox 5">
            <a:extLst>
              <a:ext uri="{FF2B5EF4-FFF2-40B4-BE49-F238E27FC236}">
                <a16:creationId xmlns:a16="http://schemas.microsoft.com/office/drawing/2014/main" id="{4051F578-27E5-6A4C-A172-FCF8C8CFF94C}"/>
              </a:ext>
            </a:extLst>
          </p:cNvPr>
          <p:cNvSpPr txBox="1"/>
          <p:nvPr/>
        </p:nvSpPr>
        <p:spPr>
          <a:xfrm>
            <a:off x="1340283" y="2659259"/>
            <a:ext cx="1694463" cy="307777"/>
          </a:xfrm>
          <a:prstGeom prst="rect">
            <a:avLst/>
          </a:prstGeom>
          <a:noFill/>
        </p:spPr>
        <p:txBody>
          <a:bodyPr wrap="square" rtlCol="0">
            <a:spAutoFit/>
          </a:bodyPr>
          <a:lstStyle/>
          <a:p>
            <a:r>
              <a:rPr lang="en-US" sz="1400" dirty="0"/>
              <a:t>Underdevelopment</a:t>
            </a:r>
          </a:p>
        </p:txBody>
      </p:sp>
      <p:sp>
        <p:nvSpPr>
          <p:cNvPr id="9" name="TextBox 8">
            <a:extLst>
              <a:ext uri="{FF2B5EF4-FFF2-40B4-BE49-F238E27FC236}">
                <a16:creationId xmlns:a16="http://schemas.microsoft.com/office/drawing/2014/main" id="{34FF811D-89DD-4141-9E21-37CECFC2A82E}"/>
              </a:ext>
            </a:extLst>
          </p:cNvPr>
          <p:cNvSpPr txBox="1"/>
          <p:nvPr/>
        </p:nvSpPr>
        <p:spPr>
          <a:xfrm>
            <a:off x="1340283" y="1733768"/>
            <a:ext cx="1813733" cy="307777"/>
          </a:xfrm>
          <a:prstGeom prst="rect">
            <a:avLst/>
          </a:prstGeom>
          <a:noFill/>
        </p:spPr>
        <p:txBody>
          <a:bodyPr wrap="square" rtlCol="0">
            <a:spAutoFit/>
          </a:bodyPr>
          <a:lstStyle/>
          <a:p>
            <a:r>
              <a:rPr lang="en-US" sz="1400" dirty="0"/>
              <a:t>High mortality rate</a:t>
            </a:r>
          </a:p>
        </p:txBody>
      </p:sp>
      <p:sp>
        <p:nvSpPr>
          <p:cNvPr id="5" name="Rectangle 4">
            <a:extLst>
              <a:ext uri="{FF2B5EF4-FFF2-40B4-BE49-F238E27FC236}">
                <a16:creationId xmlns:a16="http://schemas.microsoft.com/office/drawing/2014/main" id="{050C06FF-184A-174E-9E90-24B9D7E537FF}"/>
              </a:ext>
            </a:extLst>
          </p:cNvPr>
          <p:cNvSpPr/>
          <p:nvPr/>
        </p:nvSpPr>
        <p:spPr>
          <a:xfrm>
            <a:off x="1340283" y="1733768"/>
            <a:ext cx="1694463" cy="123326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103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2" y="1077238"/>
            <a:ext cx="10013517" cy="488515"/>
          </a:xfrm>
        </p:spPr>
        <p:txBody>
          <a:bodyPr>
            <a:normAutofit fontScale="90000"/>
          </a:bodyPr>
          <a:lstStyle/>
          <a:p>
            <a:br>
              <a:rPr lang="en-ZA" sz="2800" b="1" dirty="0"/>
            </a:br>
            <a:r>
              <a:rPr lang="en-ZA" sz="2200" b="1" dirty="0">
                <a:solidFill>
                  <a:schemeClr val="bg1"/>
                </a:solidFill>
                <a:latin typeface="Segoe UI Light" panose="020B0502040204020203" pitchFamily="34" charset="0"/>
                <a:cs typeface="Segoe UI Light" panose="020B0502040204020203" pitchFamily="34" charset="0"/>
              </a:rPr>
              <a:t>ROADMAP FOR GAUTENG PROVINCIAL GOVERNMENT ON COOPERATIVES</a:t>
            </a:r>
            <a:br>
              <a:rPr lang="en-ZA" sz="2700" b="1" dirty="0">
                <a:solidFill>
                  <a:schemeClr val="bg1"/>
                </a:solidFill>
                <a:latin typeface="Segoe UI Light" panose="020B0502040204020203" pitchFamily="34" charset="0"/>
                <a:cs typeface="Segoe UI Light" panose="020B0502040204020203" pitchFamily="34" charset="0"/>
              </a:rPr>
            </a:br>
            <a:endParaRPr lang="en-US" sz="2700" b="1" dirty="0">
              <a:solidFill>
                <a:schemeClr val="bg1"/>
              </a:solidFill>
              <a:latin typeface="Segoe UI Light" panose="020B0502040204020203" pitchFamily="34" charset="0"/>
              <a:cs typeface="Segoe UI Light" panose="020B0502040204020203" pitchFamily="34" charset="0"/>
            </a:endParaRP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407624" y="1565752"/>
            <a:ext cx="11559089" cy="5292247"/>
          </a:xfrm>
        </p:spPr>
        <p:txBody>
          <a:bodyPr>
            <a:noAutofit/>
          </a:bodyPr>
          <a:lstStyle/>
          <a:p>
            <a:pPr algn="just"/>
            <a:r>
              <a:rPr lang="en-ZA" sz="1750" dirty="0">
                <a:latin typeface="Segoe UI Light" panose="020B0502040204020203" pitchFamily="34" charset="0"/>
                <a:cs typeface="Segoe UI Light" panose="020B0502040204020203" pitchFamily="34" charset="0"/>
              </a:rPr>
              <a:t>GPG continues to put emphasis on the formation, development and support of cooperatives, now with strong focus on Consumer Cooperatives and Cooperative Finance Institutions (CFIs)  in the five different corridors of the province.</a:t>
            </a:r>
          </a:p>
          <a:p>
            <a:pPr algn="just"/>
            <a:r>
              <a:rPr lang="en-ZA" sz="1750" dirty="0">
                <a:latin typeface="Segoe UI Light" panose="020B0502040204020203" pitchFamily="34" charset="0"/>
                <a:cs typeface="Segoe UI Light" panose="020B0502040204020203" pitchFamily="34" charset="0"/>
              </a:rPr>
              <a:t>With the cooperatives Act being first legislated in 2005 and later amended in 2013, a national policy in place, a provincial policy passed in 2007 and later an integrated Cooperatives Development Strategy in 2010,  with the current review, the context and support environment for cooperative development in Gauteng has changed dramatically</a:t>
            </a:r>
          </a:p>
          <a:p>
            <a:pPr algn="just"/>
            <a:r>
              <a:rPr lang="en-ZA" sz="1750" dirty="0">
                <a:latin typeface="Segoe UI Light" panose="020B0502040204020203" pitchFamily="34" charset="0"/>
                <a:cs typeface="Segoe UI Light" panose="020B0502040204020203" pitchFamily="34" charset="0"/>
              </a:rPr>
              <a:t> </a:t>
            </a:r>
            <a:r>
              <a:rPr lang="en-US" sz="1750" dirty="0">
                <a:latin typeface="Segoe UI Light" panose="020B0502040204020203" pitchFamily="34" charset="0"/>
                <a:cs typeface="Segoe UI Light" panose="020B0502040204020203" pitchFamily="34" charset="0"/>
              </a:rPr>
              <a:t>The 2015 State of the Province Address (SOPA) indicated that provincial government would facilitate the development of </a:t>
            </a:r>
            <a:r>
              <a:rPr lang="en-US" sz="1750" u="sng" dirty="0">
                <a:latin typeface="Segoe UI Light" panose="020B0502040204020203" pitchFamily="34" charset="0"/>
                <a:cs typeface="Segoe UI Light" panose="020B0502040204020203" pitchFamily="34" charset="0"/>
              </a:rPr>
              <a:t>cooperatives Finance Institutions (CFIs) </a:t>
            </a:r>
            <a:r>
              <a:rPr lang="en-US" sz="1750" dirty="0">
                <a:latin typeface="Segoe UI Light" panose="020B0502040204020203" pitchFamily="34" charset="0"/>
                <a:cs typeface="Segoe UI Light" panose="020B0502040204020203" pitchFamily="34" charset="0"/>
              </a:rPr>
              <a:t>across all regions of Gauteng with active involvement of burial societies and stokvels. </a:t>
            </a:r>
            <a:r>
              <a:rPr lang="en-ZA" sz="1750" dirty="0">
                <a:latin typeface="Segoe UI Light" panose="020B0502040204020203" pitchFamily="34" charset="0"/>
                <a:cs typeface="Segoe UI Light" panose="020B0502040204020203" pitchFamily="34" charset="0"/>
              </a:rPr>
              <a:t>The aim is to ensure that money generated by people in the township through stokvels and burial societies is used to create wealth and finance business ventures of cooperatives</a:t>
            </a:r>
          </a:p>
          <a:p>
            <a:pPr algn="just"/>
            <a:r>
              <a:rPr lang="en-ZA" sz="1750" dirty="0">
                <a:latin typeface="Segoe UI Light" panose="020B0502040204020203" pitchFamily="34" charset="0"/>
                <a:cs typeface="Segoe UI Light" panose="020B0502040204020203" pitchFamily="34" charset="0"/>
              </a:rPr>
              <a:t>To bridge the funding Gap, SOPA further pronounced the establishment of the </a:t>
            </a:r>
            <a:r>
              <a:rPr lang="en-ZA" sz="1750" u="sng" dirty="0">
                <a:latin typeface="Segoe UI Light" panose="020B0502040204020203" pitchFamily="34" charset="0"/>
                <a:cs typeface="Segoe UI Light" panose="020B0502040204020203" pitchFamily="34" charset="0"/>
              </a:rPr>
              <a:t>Township Stock Exchange and Cooperatives Bank </a:t>
            </a:r>
            <a:r>
              <a:rPr lang="en-ZA" sz="1750" dirty="0">
                <a:latin typeface="Segoe UI Light" panose="020B0502040204020203" pitchFamily="34" charset="0"/>
                <a:cs typeface="Segoe UI Light" panose="020B0502040204020203" pitchFamily="34" charset="0"/>
              </a:rPr>
              <a:t>for SMMEs and Cooperatives</a:t>
            </a:r>
          </a:p>
          <a:p>
            <a:pPr algn="just"/>
            <a:r>
              <a:rPr lang="en-ZA" sz="1750" dirty="0">
                <a:latin typeface="Segoe UI Light" panose="020B0502040204020203" pitchFamily="34" charset="0"/>
                <a:cs typeface="Segoe UI Light" panose="020B0502040204020203" pitchFamily="34" charset="0"/>
              </a:rPr>
              <a:t>SOPA also pronounced for the establishment of </a:t>
            </a:r>
            <a:r>
              <a:rPr lang="en-ZA" sz="1750" u="sng" dirty="0">
                <a:latin typeface="Segoe UI Light" panose="020B0502040204020203" pitchFamily="34" charset="0"/>
                <a:cs typeface="Segoe UI Light" panose="020B0502040204020203" pitchFamily="34" charset="0"/>
              </a:rPr>
              <a:t>Consumer Cooperatives </a:t>
            </a:r>
            <a:r>
              <a:rPr lang="en-ZA" sz="1750" dirty="0">
                <a:latin typeface="Segoe UI Light" panose="020B0502040204020203" pitchFamily="34" charset="0"/>
                <a:cs typeface="Segoe UI Light" panose="020B0502040204020203" pitchFamily="34" charset="0"/>
              </a:rPr>
              <a:t>across the corridors of Gauteng.</a:t>
            </a:r>
          </a:p>
          <a:p>
            <a:pPr algn="just"/>
            <a:r>
              <a:rPr lang="en-ZA" sz="1750" dirty="0">
                <a:latin typeface="Segoe UI Light" panose="020B0502040204020203" pitchFamily="34" charset="0"/>
                <a:cs typeface="Segoe UI Light" panose="020B0502040204020203" pitchFamily="34" charset="0"/>
              </a:rPr>
              <a:t>The province is now looking forward to expanding the benefits of the Township Economic development Act to cooperatives.</a:t>
            </a:r>
          </a:p>
          <a:p>
            <a:pPr algn="just"/>
            <a:r>
              <a:rPr lang="en-ZA" sz="1750" dirty="0">
                <a:latin typeface="Segoe UI Light" panose="020B0502040204020203" pitchFamily="34" charset="0"/>
                <a:cs typeface="Segoe UI Light" panose="020B0502040204020203" pitchFamily="34" charset="0"/>
              </a:rPr>
              <a:t>Plans are well in place to ensure that township enterprises and cooperatives reap the benefits of targeted procurement.</a:t>
            </a:r>
          </a:p>
          <a:p>
            <a:pPr algn="just"/>
            <a:r>
              <a:rPr lang="en-ZA" sz="1750" dirty="0">
                <a:latin typeface="Segoe UI Light" panose="020B0502040204020203" pitchFamily="34" charset="0"/>
                <a:cs typeface="Segoe UI Light" panose="020B0502040204020203" pitchFamily="34" charset="0"/>
              </a:rPr>
              <a:t>GPG has adopted Township Development Act that will see the designation of Township Enterprise Zones where  cooperatives will have dedicated spaces for production.</a:t>
            </a:r>
          </a:p>
          <a:p>
            <a:pPr algn="just"/>
            <a:endParaRPr lang="en-ZA" sz="1750" dirty="0">
              <a:latin typeface="Segoe UI Light" panose="020B0502040204020203" pitchFamily="34" charset="0"/>
              <a:cs typeface="Segoe UI Light" panose="020B0502040204020203" pitchFamily="34" charset="0"/>
            </a:endParaRPr>
          </a:p>
          <a:p>
            <a:pPr algn="just"/>
            <a:endParaRPr lang="en-ZA" sz="175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74713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Autofit/>
          </a:bodyPr>
          <a:lstStyle/>
          <a:p>
            <a:r>
              <a:rPr lang="en-US" sz="2000" b="1" dirty="0">
                <a:solidFill>
                  <a:schemeClr val="bg1"/>
                </a:solidFill>
                <a:latin typeface="Segoe UI Light" panose="020B0502040204020203" pitchFamily="34" charset="0"/>
                <a:cs typeface="Segoe UI Light" panose="020B0502040204020203" pitchFamily="34" charset="0"/>
              </a:rPr>
              <a:t>KEY ACHIEVEMENTS</a:t>
            </a:r>
          </a:p>
        </p:txBody>
      </p:sp>
      <p:sp>
        <p:nvSpPr>
          <p:cNvPr id="12" name="Rectangle 11">
            <a:extLst>
              <a:ext uri="{FF2B5EF4-FFF2-40B4-BE49-F238E27FC236}">
                <a16:creationId xmlns:a16="http://schemas.microsoft.com/office/drawing/2014/main" id="{AB79C0B6-7B05-854F-8C93-3A2E1B46E2AC}"/>
              </a:ext>
            </a:extLst>
          </p:cNvPr>
          <p:cNvSpPr/>
          <p:nvPr/>
        </p:nvSpPr>
        <p:spPr>
          <a:xfrm>
            <a:off x="1340285" y="1621713"/>
            <a:ext cx="10721009" cy="5424562"/>
          </a:xfrm>
          <a:prstGeom prst="rect">
            <a:avLst/>
          </a:prstGeom>
        </p:spPr>
        <p:txBody>
          <a:bodyPr wrap="square">
            <a:spAutoFit/>
          </a:bodyPr>
          <a:lstStyle/>
          <a:p>
            <a:pPr marL="285750" indent="-285750" algn="just">
              <a:buFont typeface="Arial" panose="020B0604020202020204" pitchFamily="34" charset="0"/>
              <a:buChar char="•"/>
            </a:pPr>
            <a:r>
              <a:rPr lang="en-US" sz="1650" dirty="0">
                <a:latin typeface="Segoe UI Light" panose="020B0502040204020203" pitchFamily="34" charset="0"/>
                <a:cs typeface="Segoe UI Light" panose="020B0502040204020203" pitchFamily="34" charset="0"/>
              </a:rPr>
              <a:t>GEP has been providing financial and non-financial support to coops in the form of grants, training and procurement of machinery.</a:t>
            </a:r>
          </a:p>
          <a:p>
            <a:pPr marL="285750" indent="-285750" algn="just">
              <a:buFont typeface="Arial" panose="020B0604020202020204" pitchFamily="34" charset="0"/>
              <a:buChar char="•"/>
            </a:pPr>
            <a:endParaRPr lang="en-US" sz="1650" dirty="0">
              <a:latin typeface="Segoe UI Light" panose="020B0502040204020203" pitchFamily="34" charset="0"/>
              <a:cs typeface="Segoe UI Light" panose="020B0502040204020203" pitchFamily="34" charset="0"/>
            </a:endParaRPr>
          </a:p>
          <a:p>
            <a:pPr marL="285750" indent="-285750" algn="just">
              <a:buFont typeface="Arial" panose="020B0604020202020204" pitchFamily="34" charset="0"/>
              <a:buChar char="•"/>
            </a:pPr>
            <a:r>
              <a:rPr lang="en-US" sz="1650" dirty="0">
                <a:latin typeface="Segoe UI Light" panose="020B0502040204020203" pitchFamily="34" charset="0"/>
                <a:cs typeface="Segoe UI Light" panose="020B0502040204020203" pitchFamily="34" charset="0"/>
              </a:rPr>
              <a:t>Thirteen CFIs are currently registered in Gauteng  as a result of the 2014 SOPA pronouncements. This creates potential for establishment of a Cooperative Bank</a:t>
            </a:r>
          </a:p>
          <a:p>
            <a:pPr marL="285750" indent="-285750" algn="just">
              <a:buFont typeface="Arial" panose="020B0604020202020204" pitchFamily="34" charset="0"/>
              <a:buChar char="•"/>
            </a:pPr>
            <a:endParaRPr lang="en-US" sz="1650" dirty="0">
              <a:latin typeface="Segoe UI Light" panose="020B0502040204020203" pitchFamily="34" charset="0"/>
              <a:cs typeface="Segoe UI Light" panose="020B0502040204020203" pitchFamily="34" charset="0"/>
            </a:endParaRPr>
          </a:p>
          <a:p>
            <a:pPr marL="285750" indent="-285750" algn="just">
              <a:buFont typeface="Arial" panose="020B0604020202020204" pitchFamily="34" charset="0"/>
              <a:buChar char="•"/>
            </a:pPr>
            <a:r>
              <a:rPr lang="en-US" sz="1650" dirty="0">
                <a:latin typeface="Segoe UI Light" panose="020B0502040204020203" pitchFamily="34" charset="0"/>
                <a:cs typeface="Segoe UI Light" panose="020B0502040204020203" pitchFamily="34" charset="0"/>
              </a:rPr>
              <a:t>7 Gauteng consumer cooperatives are in the pipeline of establishment – 1 is operational and 6 are at the admin stage. The actual stores have not been established due to funding constraints</a:t>
            </a:r>
          </a:p>
          <a:p>
            <a:pPr marL="285750" indent="-285750" algn="just">
              <a:buFont typeface="Arial" panose="020B0604020202020204" pitchFamily="34" charset="0"/>
              <a:buChar char="•"/>
            </a:pPr>
            <a:endParaRPr lang="en-US" sz="1650" dirty="0">
              <a:latin typeface="Segoe UI Light" panose="020B0502040204020203" pitchFamily="34" charset="0"/>
              <a:cs typeface="Segoe UI Light" panose="020B0502040204020203" pitchFamily="34" charset="0"/>
            </a:endParaRPr>
          </a:p>
          <a:p>
            <a:pPr algn="just"/>
            <a:endParaRPr lang="en-US" sz="1650" dirty="0">
              <a:latin typeface="Segoe UI Light" panose="020B0502040204020203" pitchFamily="34" charset="0"/>
              <a:cs typeface="Segoe UI Light" panose="020B0502040204020203" pitchFamily="34" charset="0"/>
            </a:endParaRPr>
          </a:p>
          <a:p>
            <a:pPr marL="285750" indent="-285750" algn="just">
              <a:buFont typeface="Arial" panose="020B0604020202020204" pitchFamily="34" charset="0"/>
              <a:buChar char="•"/>
            </a:pPr>
            <a:r>
              <a:rPr lang="en-US" sz="1650" dirty="0" err="1">
                <a:latin typeface="Segoe UI Light" panose="020B0502040204020203" pitchFamily="34" charset="0"/>
                <a:cs typeface="Segoe UI Light" panose="020B0502040204020203" pitchFamily="34" charset="0"/>
              </a:rPr>
              <a:t>Umbala</a:t>
            </a:r>
            <a:r>
              <a:rPr lang="en-US" sz="1650" dirty="0">
                <a:latin typeface="Segoe UI Light" panose="020B0502040204020203" pitchFamily="34" charset="0"/>
                <a:cs typeface="Segoe UI Light" panose="020B0502040204020203" pitchFamily="34" charset="0"/>
              </a:rPr>
              <a:t> Paints is a Coop from </a:t>
            </a:r>
            <a:r>
              <a:rPr lang="en-US" sz="1650" dirty="0" err="1">
                <a:latin typeface="Segoe UI Light" panose="020B0502040204020203" pitchFamily="34" charset="0"/>
                <a:cs typeface="Segoe UI Light" panose="020B0502040204020203" pitchFamily="34" charset="0"/>
              </a:rPr>
              <a:t>Thembisa</a:t>
            </a:r>
            <a:r>
              <a:rPr lang="en-US" sz="1650" dirty="0">
                <a:latin typeface="Segoe UI Light" panose="020B0502040204020203" pitchFamily="34" charset="0"/>
                <a:cs typeface="Segoe UI Light" panose="020B0502040204020203" pitchFamily="34" charset="0"/>
              </a:rPr>
              <a:t> and is regarded a success case of GPG training and support to  coops. The coop was taken for International Exchange Programme in Italy to learn about production of clean paint that is not environmentally harmful. The Coop has a warehouse and is currently looking to expand and build stores across Gauteng and their paint is SABS accredited.</a:t>
            </a:r>
          </a:p>
          <a:p>
            <a:pPr algn="just"/>
            <a:endParaRPr lang="en-US" sz="1650" dirty="0">
              <a:latin typeface="Segoe UI Light" panose="020B0502040204020203" pitchFamily="34" charset="0"/>
              <a:cs typeface="Segoe UI Light" panose="020B0502040204020203" pitchFamily="34" charset="0"/>
            </a:endParaRPr>
          </a:p>
          <a:p>
            <a:pPr marL="285750" indent="-285750" algn="just">
              <a:buFont typeface="Arial" panose="020B0604020202020204" pitchFamily="34" charset="0"/>
              <a:buChar char="•"/>
            </a:pPr>
            <a:r>
              <a:rPr lang="en-US" sz="1650" dirty="0">
                <a:latin typeface="Segoe UI Light" panose="020B0502040204020203" pitchFamily="34" charset="0"/>
                <a:cs typeface="Segoe UI Light" panose="020B0502040204020203" pitchFamily="34" charset="0"/>
              </a:rPr>
              <a:t>Other successful coops include Greater Uitenhage Sewing Cooperative, Lesedi Primary Manufacturing Coop, Masisizane Women Cooperative and  </a:t>
            </a:r>
            <a:r>
              <a:rPr lang="en-US" sz="1650" dirty="0" err="1">
                <a:latin typeface="Segoe UI Light" panose="020B0502040204020203" pitchFamily="34" charset="0"/>
                <a:cs typeface="Segoe UI Light" panose="020B0502040204020203" pitchFamily="34" charset="0"/>
              </a:rPr>
              <a:t>Nhluvuko</a:t>
            </a:r>
            <a:r>
              <a:rPr lang="en-US" sz="1650" dirty="0">
                <a:latin typeface="Segoe UI Light" panose="020B0502040204020203" pitchFamily="34" charset="0"/>
                <a:cs typeface="Segoe UI Light" panose="020B0502040204020203" pitchFamily="34" charset="0"/>
              </a:rPr>
              <a:t> Agricultural Cooperative </a:t>
            </a:r>
          </a:p>
          <a:p>
            <a:pPr marL="285750" indent="-285750" algn="just">
              <a:buFont typeface="Arial" panose="020B0604020202020204" pitchFamily="34" charset="0"/>
              <a:buChar char="•"/>
            </a:pPr>
            <a:endParaRPr lang="en-US" sz="1650" dirty="0">
              <a:solidFill>
                <a:srgbClr val="FFFF00"/>
              </a:solidFill>
              <a:highlight>
                <a:srgbClr val="FF0000"/>
              </a:highlight>
              <a:latin typeface="Segoe UI Light" panose="020B0502040204020203" pitchFamily="34" charset="0"/>
              <a:cs typeface="Segoe UI Light" panose="020B0502040204020203" pitchFamily="34" charset="0"/>
            </a:endParaRPr>
          </a:p>
          <a:p>
            <a:pPr marL="285750" indent="-285750" algn="just">
              <a:buFont typeface="Arial" panose="020B0604020202020204" pitchFamily="34" charset="0"/>
              <a:buChar char="•"/>
            </a:pPr>
            <a:r>
              <a:rPr lang="en-US" sz="1650" dirty="0">
                <a:latin typeface="Segoe UI Light" panose="020B0502040204020203" pitchFamily="34" charset="0"/>
                <a:cs typeface="Segoe UI Light" panose="020B0502040204020203" pitchFamily="34" charset="0"/>
              </a:rPr>
              <a:t>GPG has spent </a:t>
            </a:r>
            <a:r>
              <a:rPr lang="en-US" sz="1650" b="1" u="sng" dirty="0">
                <a:latin typeface="Segoe UI Light" panose="020B0502040204020203" pitchFamily="34" charset="0"/>
                <a:cs typeface="Segoe UI Light" panose="020B0502040204020203" pitchFamily="34" charset="0"/>
              </a:rPr>
              <a:t>R881,617,516,33 </a:t>
            </a:r>
            <a:r>
              <a:rPr lang="en-US" sz="1650" b="1" dirty="0">
                <a:latin typeface="Segoe UI Light" panose="020B0502040204020203" pitchFamily="34" charset="0"/>
                <a:cs typeface="Segoe UI Light" panose="020B0502040204020203" pitchFamily="34" charset="0"/>
              </a:rPr>
              <a:t>worth of  goods and services</a:t>
            </a:r>
            <a:r>
              <a:rPr lang="en-US" sz="1650" dirty="0">
                <a:latin typeface="Segoe UI Light" panose="020B0502040204020203" pitchFamily="34" charset="0"/>
                <a:cs typeface="Segoe UI Light" panose="020B0502040204020203" pitchFamily="34" charset="0"/>
              </a:rPr>
              <a:t>  from coops since 2014 to 2022 through implementation of the  30% procurement policy.</a:t>
            </a:r>
          </a:p>
          <a:p>
            <a:pPr algn="just"/>
            <a:endParaRPr lang="en-US" sz="1650" dirty="0">
              <a:latin typeface="Segoe UI Light" panose="020B0502040204020203" pitchFamily="34" charset="0"/>
              <a:cs typeface="Segoe UI Light" panose="020B0502040204020203" pitchFamily="34" charset="0"/>
            </a:endParaRPr>
          </a:p>
        </p:txBody>
      </p:sp>
      <p:pic>
        <p:nvPicPr>
          <p:cNvPr id="1026" name="Picture 2" descr="Achievement Icon Vector Sign and Symbol Isolated on White Background,  Achievement Logo Concept Stock Vector - Illustration of simple, sign:  133825399">
            <a:extLst>
              <a:ext uri="{FF2B5EF4-FFF2-40B4-BE49-F238E27FC236}">
                <a16:creationId xmlns:a16="http://schemas.microsoft.com/office/drawing/2014/main" id="{E32FA407-7F5A-AC4C-AE0F-534D849F05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35576"/>
            <a:ext cx="1384300" cy="146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839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KEY CURRENT CHALLENGES</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4" y="1716067"/>
            <a:ext cx="10652933" cy="4750994"/>
          </a:xfrm>
        </p:spPr>
        <p:txBody>
          <a:bodyPr>
            <a:normAutofit fontScale="92500" lnSpcReduction="10000"/>
          </a:bodyPr>
          <a:lstStyle/>
          <a:p>
            <a:pPr algn="just"/>
            <a:r>
              <a:rPr lang="en-US" sz="2000" dirty="0">
                <a:latin typeface="Segoe UI Light" panose="020B0502040204020203" pitchFamily="34" charset="0"/>
                <a:cs typeface="Segoe UI Light" panose="020B0502040204020203" pitchFamily="34" charset="0"/>
              </a:rPr>
              <a:t>GEP’s Coops Unit has no resources allocated in terms of budgets and sufficient man-power</a:t>
            </a:r>
          </a:p>
          <a:p>
            <a:pPr algn="just"/>
            <a:r>
              <a:rPr lang="en-US" sz="2000" dirty="0">
                <a:latin typeface="Segoe UI Light" panose="020B0502040204020203" pitchFamily="34" charset="0"/>
                <a:cs typeface="Segoe UI Light" panose="020B0502040204020203" pitchFamily="34" charset="0"/>
              </a:rPr>
              <a:t>Support is biased towards SMMEs than Coops</a:t>
            </a:r>
          </a:p>
          <a:p>
            <a:pPr algn="just"/>
            <a:r>
              <a:rPr lang="en-US" sz="2000" dirty="0">
                <a:latin typeface="Segoe UI Light" panose="020B0502040204020203" pitchFamily="34" charset="0"/>
                <a:cs typeface="Segoe UI Light" panose="020B0502040204020203" pitchFamily="34" charset="0"/>
              </a:rPr>
              <a:t>Training &amp; development of coops is more biased towards business management and there is a roll-out of different short-term training programmes that are less impactful </a:t>
            </a:r>
          </a:p>
          <a:p>
            <a:pPr algn="just"/>
            <a:r>
              <a:rPr lang="en-US" sz="2000" dirty="0">
                <a:latin typeface="Segoe UI Light" panose="020B0502040204020203" pitchFamily="34" charset="0"/>
                <a:cs typeface="Segoe UI Light" panose="020B0502040204020203" pitchFamily="34" charset="0"/>
              </a:rPr>
              <a:t>Since 2014, GPG started implementing the 30% procurement policy from township-based SMMEs and Cooperatives; however, only few Departments procure from cooperatives (limited support from GPG departments).</a:t>
            </a:r>
          </a:p>
          <a:p>
            <a:r>
              <a:rPr lang="en-US" sz="2000" dirty="0">
                <a:latin typeface="Segoe UI Light" panose="020B0502040204020203" pitchFamily="34" charset="0"/>
                <a:cs typeface="Segoe UI Light" panose="020B0502040204020203" pitchFamily="34" charset="0"/>
              </a:rPr>
              <a:t>Lack of a consolidated database of cooperatives supported across the three spheres of government, leading to double dipping with less impact</a:t>
            </a:r>
          </a:p>
          <a:p>
            <a:r>
              <a:rPr lang="en-US" sz="2000" dirty="0">
                <a:latin typeface="Segoe UI Light" panose="020B0502040204020203" pitchFamily="34" charset="0"/>
                <a:cs typeface="Segoe UI Light" panose="020B0502040204020203" pitchFamily="34" charset="0"/>
              </a:rPr>
              <a:t>Lack of proper systems and mechanisms to monitor progress  of supported cooperatives</a:t>
            </a:r>
          </a:p>
          <a:p>
            <a:r>
              <a:rPr lang="en-US" sz="2000" dirty="0">
                <a:latin typeface="Segoe UI Light" panose="020B0502040204020203" pitchFamily="34" charset="0"/>
                <a:cs typeface="Segoe UI Light" panose="020B0502040204020203" pitchFamily="34" charset="0"/>
              </a:rPr>
              <a:t>High failure rate regardless of the financial and non-financial support provided with few pockets of excellence </a:t>
            </a:r>
          </a:p>
          <a:p>
            <a:r>
              <a:rPr lang="en-US" sz="2000" dirty="0">
                <a:latin typeface="Segoe UI Light" panose="020B0502040204020203" pitchFamily="34" charset="0"/>
                <a:cs typeface="Segoe UI Light" panose="020B0502040204020203" pitchFamily="34" charset="0"/>
              </a:rPr>
              <a:t>Lack of proper technical education programmes for cooperatives</a:t>
            </a:r>
          </a:p>
          <a:p>
            <a:r>
              <a:rPr lang="en-US" sz="2000" dirty="0">
                <a:latin typeface="Segoe UI Light" panose="020B0502040204020203" pitchFamily="34" charset="0"/>
                <a:cs typeface="Segoe UI Light" panose="020B0502040204020203" pitchFamily="34" charset="0"/>
              </a:rPr>
              <a:t>No procurement target set-aside for cooperatives e.g., there is 30% procurement target and no specific sub-target for coops, it would assist to set aside 5% procurement target for coops</a:t>
            </a:r>
          </a:p>
          <a:p>
            <a:pPr algn="just"/>
            <a:endParaRPr lang="en-US" sz="2000" dirty="0">
              <a:latin typeface="Segoe UI Light" panose="020B0502040204020203" pitchFamily="34" charset="0"/>
              <a:cs typeface="Segoe UI Light" panose="020B0502040204020203" pitchFamily="34" charset="0"/>
            </a:endParaRPr>
          </a:p>
          <a:p>
            <a:pPr algn="just"/>
            <a:endParaRPr lang="en-US" sz="2000" dirty="0">
              <a:latin typeface="Segoe UI Light" panose="020B0502040204020203" pitchFamily="34" charset="0"/>
              <a:cs typeface="Segoe UI Light" panose="020B0502040204020203" pitchFamily="34" charset="0"/>
            </a:endParaRPr>
          </a:p>
          <a:p>
            <a:pPr marL="0" indent="0" algn="just">
              <a:buNone/>
            </a:pPr>
            <a:endParaRPr lang="en-US" sz="4200" dirty="0">
              <a:latin typeface="Arial" panose="020B0604020202020204" pitchFamily="34" charset="0"/>
              <a:cs typeface="Arial" panose="020B0604020202020204" pitchFamily="34" charset="0"/>
            </a:endParaRPr>
          </a:p>
          <a:p>
            <a:pPr algn="just"/>
            <a:endParaRPr lang="en-US" sz="4200" dirty="0">
              <a:latin typeface="Arial" panose="020B0604020202020204" pitchFamily="34" charset="0"/>
              <a:cs typeface="Arial" panose="020B0604020202020204" pitchFamily="34" charset="0"/>
            </a:endParaRPr>
          </a:p>
          <a:p>
            <a:pPr marL="0" indent="0" algn="just">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3566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AE3-C4E3-7648-9B5A-D724B79884AB}"/>
              </a:ext>
            </a:extLst>
          </p:cNvPr>
          <p:cNvSpPr>
            <a:spLocks noGrp="1"/>
          </p:cNvSpPr>
          <p:nvPr>
            <p:ph type="title"/>
          </p:nvPr>
        </p:nvSpPr>
        <p:spPr>
          <a:xfrm>
            <a:off x="1340285" y="1133198"/>
            <a:ext cx="10013515" cy="488515"/>
          </a:xfrm>
        </p:spPr>
        <p:txBody>
          <a:bodyPr>
            <a:normAutofit/>
          </a:bodyPr>
          <a:lstStyle/>
          <a:p>
            <a:r>
              <a:rPr lang="en-US" sz="2000" b="1" dirty="0">
                <a:solidFill>
                  <a:schemeClr val="bg1"/>
                </a:solidFill>
                <a:latin typeface="Segoe UI Light" panose="020B0502040204020203" pitchFamily="34" charset="0"/>
                <a:cs typeface="Segoe UI Light" panose="020B0502040204020203" pitchFamily="34" charset="0"/>
              </a:rPr>
              <a:t>WHY THE REVISION OF THE STRATEGY?</a:t>
            </a:r>
          </a:p>
        </p:txBody>
      </p:sp>
      <p:sp>
        <p:nvSpPr>
          <p:cNvPr id="8" name="Content Placeholder 7">
            <a:extLst>
              <a:ext uri="{FF2B5EF4-FFF2-40B4-BE49-F238E27FC236}">
                <a16:creationId xmlns:a16="http://schemas.microsoft.com/office/drawing/2014/main" id="{DEF91338-FDA7-E24E-9EBC-A7DDC8CEA185}"/>
              </a:ext>
            </a:extLst>
          </p:cNvPr>
          <p:cNvSpPr>
            <a:spLocks noGrp="1"/>
          </p:cNvSpPr>
          <p:nvPr>
            <p:ph idx="1"/>
          </p:nvPr>
        </p:nvSpPr>
        <p:spPr>
          <a:xfrm>
            <a:off x="1340284" y="1727083"/>
            <a:ext cx="10652933" cy="4985359"/>
          </a:xfrm>
        </p:spPr>
        <p:txBody>
          <a:bodyPr>
            <a:normAutofit fontScale="92500" lnSpcReduction="10000"/>
          </a:bodyPr>
          <a:lstStyle/>
          <a:p>
            <a:pPr algn="just"/>
            <a:r>
              <a:rPr lang="en-US" sz="2000" dirty="0">
                <a:latin typeface="Segoe UI Light" panose="020B0502040204020203" pitchFamily="34" charset="0"/>
                <a:cs typeface="Segoe UI Light" panose="020B0502040204020203" pitchFamily="34" charset="0"/>
              </a:rPr>
              <a:t>The legislation has changed to include new definition of cooperatives as per Act No. 6 of 2013</a:t>
            </a:r>
          </a:p>
          <a:p>
            <a:pPr algn="just"/>
            <a:r>
              <a:rPr lang="en-US" sz="2000" dirty="0">
                <a:latin typeface="Segoe UI Light" panose="020B0502040204020203" pitchFamily="34" charset="0"/>
                <a:cs typeface="Segoe UI Light" panose="020B0502040204020203" pitchFamily="34" charset="0"/>
              </a:rPr>
              <a:t>Through GGT 2030 the province has adopted the five-township roll-out programmes with more emphasis on jobs and support for 10 high growth sectors</a:t>
            </a:r>
          </a:p>
          <a:p>
            <a:pPr algn="just"/>
            <a:r>
              <a:rPr lang="en-US" sz="2000" dirty="0">
                <a:latin typeface="Segoe UI Light" panose="020B0502040204020203" pitchFamily="34" charset="0"/>
                <a:cs typeface="Segoe UI Light" panose="020B0502040204020203" pitchFamily="34" charset="0"/>
              </a:rPr>
              <a:t>The Township Rebuild programme calls for a 40%  value of products to be supplied by SMMEs, so there must be a threshold set aside for cooperatives</a:t>
            </a:r>
          </a:p>
          <a:p>
            <a:pPr algn="just"/>
            <a:r>
              <a:rPr lang="en-US" sz="2000" dirty="0">
                <a:latin typeface="Segoe UI Light" panose="020B0502040204020203" pitchFamily="34" charset="0"/>
                <a:cs typeface="Segoe UI Light" panose="020B0502040204020203" pitchFamily="34" charset="0"/>
              </a:rPr>
              <a:t>The sectors of focus have been added because there is a critical need to keep up with the developments within the economy. There are sunrise sectors  on such as technology and digital sectors as well as ensuring that youth graduates are brought into the cooperative programme.</a:t>
            </a:r>
          </a:p>
          <a:p>
            <a:pPr algn="just"/>
            <a:r>
              <a:rPr lang="en-US" sz="2000" dirty="0">
                <a:latin typeface="Segoe UI Light" panose="020B0502040204020203" pitchFamily="34" charset="0"/>
                <a:cs typeface="Segoe UI Light" panose="020B0502040204020203" pitchFamily="34" charset="0"/>
              </a:rPr>
              <a:t>The 30% procurement policy is a gamechanger in that if cooperatives are to be allocated a target and make it mandatory for all GPG Departments and entities to procure from cooperatives, the GGT 2030 could be realized. However, there is no set-aside for cooperatives. </a:t>
            </a:r>
          </a:p>
          <a:p>
            <a:pPr algn="just"/>
            <a:r>
              <a:rPr lang="en-US" sz="2000" dirty="0">
                <a:latin typeface="Segoe UI Light" panose="020B0502040204020203" pitchFamily="34" charset="0"/>
                <a:cs typeface="Segoe UI Light" panose="020B0502040204020203" pitchFamily="34" charset="0"/>
              </a:rPr>
              <a:t>We need to have targeted sectors and a target of cooperatives that needs to be supported with commitments from GPG departments and entities. There is a compiled list of products based on GPT’s database of historical products that are procured by GPG departments.</a:t>
            </a:r>
          </a:p>
          <a:p>
            <a:pPr algn="just"/>
            <a:r>
              <a:rPr lang="en-US" sz="2000" dirty="0">
                <a:latin typeface="Segoe UI Light" panose="020B0502040204020203" pitchFamily="34" charset="0"/>
                <a:cs typeface="Segoe UI Light" panose="020B0502040204020203" pitchFamily="34" charset="0"/>
              </a:rPr>
              <a:t>Innovative funding solutions needs to be explored such as conversion of stokvels and burial societies into a Cooperative Bank in addition to existing funding measures</a:t>
            </a:r>
          </a:p>
          <a:p>
            <a:pPr algn="just"/>
            <a:r>
              <a:rPr lang="en-US" sz="2000" dirty="0">
                <a:latin typeface="Segoe UI Light" panose="020B0502040204020203" pitchFamily="34" charset="0"/>
                <a:cs typeface="Segoe UI Light" panose="020B0502040204020203" pitchFamily="34" charset="0"/>
              </a:rPr>
              <a:t>Incubation programmes for cooperatives to ensure growth, competitiveness and sustainability </a:t>
            </a:r>
          </a:p>
          <a:p>
            <a:pPr marL="0" indent="0" algn="just">
              <a:buNone/>
            </a:pPr>
            <a:endParaRPr lang="en-US" sz="2000" dirty="0">
              <a:solidFill>
                <a:srgbClr val="FF0000"/>
              </a:solidFill>
              <a:latin typeface="Segoe UI Light" panose="020B0502040204020203" pitchFamily="34" charset="0"/>
              <a:cs typeface="Segoe UI Light" panose="020B0502040204020203" pitchFamily="34" charset="0"/>
            </a:endParaRPr>
          </a:p>
          <a:p>
            <a:pPr marL="0" indent="0" algn="just">
              <a:buNone/>
            </a:pPr>
            <a:endParaRPr lang="en-US" sz="4200" dirty="0">
              <a:latin typeface="Arial" panose="020B0604020202020204" pitchFamily="34" charset="0"/>
              <a:cs typeface="Arial" panose="020B0604020202020204" pitchFamily="34" charset="0"/>
            </a:endParaRPr>
          </a:p>
          <a:p>
            <a:pPr marL="0" indent="0" algn="just">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5734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ial GPG  template  -  Read-Only" id="{1CFEE372-87CA-4D3B-A9F8-5D8F5FF6DE7A}" vid="{EFDC2D35-3C64-495E-9F00-F391FF60DF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Official GPG  template</Template>
  <TotalTime>13929</TotalTime>
  <Words>3399</Words>
  <Application>Microsoft Office PowerPoint</Application>
  <PresentationFormat>Widescreen</PresentationFormat>
  <Paragraphs>364</Paragraphs>
  <Slides>27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Segoe UI Light</vt:lpstr>
      <vt:lpstr>Wingdings</vt:lpstr>
      <vt:lpstr>Office Theme</vt:lpstr>
      <vt:lpstr>Gauteng Cooperatives Development Strategy 2021 - 2025</vt:lpstr>
      <vt:lpstr>PRESENTATION OUTLINE</vt:lpstr>
      <vt:lpstr>PURPOSE</vt:lpstr>
      <vt:lpstr>BACKGROUND: UNDERSTANDING THE SCOPE OF COOPERATIVES</vt:lpstr>
      <vt:lpstr>PROBLEM  STATEMENT</vt:lpstr>
      <vt:lpstr> ROADMAP FOR GAUTENG PROVINCIAL GOVERNMENT ON COOPERATIVES </vt:lpstr>
      <vt:lpstr>KEY ACHIEVEMENTS</vt:lpstr>
      <vt:lpstr>KEY CURRENT CHALLENGES</vt:lpstr>
      <vt:lpstr>WHY THE REVISION OF THE STRATEGY?</vt:lpstr>
      <vt:lpstr>THE STRATEGY REVIEW PROCESS</vt:lpstr>
      <vt:lpstr>LESSONS LEARNED FROM BENCHMARKING EXERCISES</vt:lpstr>
      <vt:lpstr>LESSONS LEARNED FROM LOCAL CASES</vt:lpstr>
      <vt:lpstr>AREA 1 : KEY FINDINGS FROM THE ANALYSIS OF GPG PROCUREMENT DATABASE</vt:lpstr>
      <vt:lpstr>AREA 2 : KEY FINDINGS FROM THE ANALYSIS OF GPG PROCUREMENT DATABASE</vt:lpstr>
      <vt:lpstr>AREA 3 : KEY FINDINGS FROM THE ANALYSIS OF GPG PROCUREMENT DATABASE</vt:lpstr>
      <vt:lpstr>PowerPoint Presentation</vt:lpstr>
      <vt:lpstr>AREA 1. WHAT IS NEW  VERSUS OLD IN THE TWO STRATEGIES</vt:lpstr>
      <vt:lpstr>AREA 2. WHAT IS NEW  VERSUS OLD IN THE TWO STRATEGIES</vt:lpstr>
      <vt:lpstr>THE GAUTENG COOPS DEVELOPMENT STRATEGY 2021 – 2025: AREAS OF FOCUS</vt:lpstr>
      <vt:lpstr>THE GAUTENG COOPS DEVELOPMENT STRATEGY 2021 – 2025: AREAS OF FOCUS</vt:lpstr>
      <vt:lpstr>TRANSFORMATION AND SUSTAINABILITY MODEL LEADING TO CREATION OF 10 000 JOBS</vt:lpstr>
      <vt:lpstr>THE GAUTENG COOPS DEVELOPMENT STRATEGY 2021 – 2025: DESIGNATED SECTORS</vt:lpstr>
      <vt:lpstr>Key takeaways</vt:lpstr>
      <vt:lpstr>IMPLEMENTATION APPROACH &amp; M&amp;E</vt:lpstr>
      <vt:lpstr>CONCLUSION</vt:lpstr>
      <vt:lpstr>RECOMMENDATION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Gauteng Trade &amp; Investment Strategy Review</dc:title>
  <dc:creator>Francois Fouche</dc:creator>
  <cp:lastModifiedBy>Barbara Ziyane (GPGDED)</cp:lastModifiedBy>
  <cp:revision>283</cp:revision>
  <dcterms:created xsi:type="dcterms:W3CDTF">2021-07-08T12:19:18Z</dcterms:created>
  <dcterms:modified xsi:type="dcterms:W3CDTF">2022-05-18T13:28:24Z</dcterms:modified>
</cp:coreProperties>
</file>